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3" r:id="rId7"/>
    <p:sldId id="261" r:id="rId8"/>
    <p:sldId id="262"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057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748712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drive.google.com/file/d/1P3f0IE2dnf1RSVnLlYBJx6PZ86WM6tP7/view?usp=shar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34725"/>
            <a:ext cx="14630400" cy="8229600"/>
          </a:xfrm>
          <a:prstGeom prst="rect">
            <a:avLst/>
          </a:prstGeom>
          <a:solidFill>
            <a:srgbClr val="0C0C0C"/>
          </a:solidFill>
          <a:ln w="7620">
            <a:solidFill>
              <a:srgbClr val="565151"/>
            </a:solidFill>
            <a:prstDash val="solid"/>
          </a:ln>
        </p:spPr>
        <p:txBody>
          <a:bodyPr/>
          <a:lstStyle/>
          <a:p>
            <a:endParaRPr lang="en-IN"/>
          </a:p>
        </p:txBody>
      </p:sp>
      <p:sp>
        <p:nvSpPr>
          <p:cNvPr id="4" name="Text 1"/>
          <p:cNvSpPr/>
          <p:nvPr/>
        </p:nvSpPr>
        <p:spPr>
          <a:xfrm>
            <a:off x="442615" y="556394"/>
            <a:ext cx="9939876" cy="2441450"/>
          </a:xfrm>
          <a:prstGeom prst="rect">
            <a:avLst/>
          </a:prstGeom>
          <a:noFill/>
          <a:ln/>
        </p:spPr>
        <p:txBody>
          <a:bodyPr wrap="square" rtlCol="0" anchor="t"/>
          <a:lstStyle/>
          <a:p>
            <a:pPr marL="0" indent="0">
              <a:lnSpc>
                <a:spcPts val="6971"/>
              </a:lnSpc>
              <a:buNone/>
            </a:pPr>
            <a:r>
              <a:rPr lang="en-US" sz="5577" b="1" kern="0" spc="-167" dirty="0">
                <a:solidFill>
                  <a:srgbClr val="FFFFFF"/>
                </a:solidFill>
                <a:latin typeface="Overpass" pitchFamily="34" charset="0"/>
                <a:ea typeface="Overpass" pitchFamily="34" charset="-122"/>
                <a:cs typeface="Overpass" pitchFamily="34" charset="-120"/>
              </a:rPr>
              <a:t>Security Issues and Defensive Approaches in Deep Learning Frameworks</a:t>
            </a:r>
            <a:endParaRPr lang="en-US" sz="5577" dirty="0"/>
          </a:p>
        </p:txBody>
      </p:sp>
      <p:sp>
        <p:nvSpPr>
          <p:cNvPr id="5" name="Text 2"/>
          <p:cNvSpPr/>
          <p:nvPr/>
        </p:nvSpPr>
        <p:spPr>
          <a:xfrm>
            <a:off x="81023" y="3365021"/>
            <a:ext cx="9062977" cy="1334301"/>
          </a:xfrm>
          <a:prstGeom prst="rect">
            <a:avLst/>
          </a:prstGeom>
          <a:noFill/>
          <a:ln/>
        </p:spPr>
        <p:txBody>
          <a:bodyPr wrap="square" rtlCol="0" anchor="t"/>
          <a:lstStyle/>
          <a:p>
            <a:pPr marL="0" indent="0">
              <a:lnSpc>
                <a:spcPts val="2974"/>
              </a:lnSpc>
              <a:buNone/>
            </a:pPr>
            <a:endParaRPr lang="en-US" sz="2000" dirty="0">
              <a:solidFill>
                <a:srgbClr val="E5E0DF"/>
              </a:solidFill>
              <a:latin typeface="Times New Roman" panose="02020603050405020304" pitchFamily="18" charset="0"/>
              <a:ea typeface="Overpass" pitchFamily="34" charset="-122"/>
              <a:cs typeface="Times New Roman" panose="02020603050405020304" pitchFamily="18" charset="0"/>
            </a:endParaRPr>
          </a:p>
          <a:p>
            <a:pPr marL="0" indent="0">
              <a:lnSpc>
                <a:spcPts val="2974"/>
              </a:lnSpc>
              <a:buNone/>
            </a:pPr>
            <a:endParaRPr lang="en-US" sz="2000" dirty="0">
              <a:solidFill>
                <a:srgbClr val="E5E0DF"/>
              </a:solidFill>
              <a:latin typeface="Times New Roman" panose="02020603050405020304" pitchFamily="18" charset="0"/>
              <a:ea typeface="Overpass" pitchFamily="34" charset="-122"/>
              <a:cs typeface="Times New Roman" panose="02020603050405020304" pitchFamily="18" charset="0"/>
            </a:endParaRPr>
          </a:p>
          <a:p>
            <a:pPr marL="0" indent="0">
              <a:lnSpc>
                <a:spcPts val="2974"/>
              </a:lnSpc>
              <a:buNone/>
            </a:pPr>
            <a:endParaRPr lang="en-US" sz="2000" dirty="0">
              <a:solidFill>
                <a:srgbClr val="E5E0DF"/>
              </a:solidFill>
              <a:latin typeface="Times New Roman" panose="02020603050405020304" pitchFamily="18" charset="0"/>
              <a:ea typeface="Overpass" pitchFamily="34" charset="-122"/>
              <a:cs typeface="Times New Roman" panose="02020603050405020304" pitchFamily="18" charset="0"/>
            </a:endParaRPr>
          </a:p>
          <a:p>
            <a:pPr marL="0" indent="0">
              <a:lnSpc>
                <a:spcPts val="2974"/>
              </a:lnSpc>
              <a:buNone/>
            </a:pPr>
            <a:r>
              <a:rPr lang="en-US" sz="2000" dirty="0" err="1">
                <a:solidFill>
                  <a:srgbClr val="E5E0DF"/>
                </a:solidFill>
                <a:latin typeface="Times New Roman" panose="02020603050405020304" pitchFamily="18" charset="0"/>
                <a:ea typeface="Overpass" pitchFamily="34" charset="-122"/>
                <a:cs typeface="Times New Roman" panose="02020603050405020304" pitchFamily="18" charset="0"/>
              </a:rPr>
              <a:t>VideoLink</a:t>
            </a:r>
            <a:r>
              <a:rPr lang="en-US" sz="2000" dirty="0">
                <a:solidFill>
                  <a:srgbClr val="E5E0DF"/>
                </a:solidFill>
                <a:latin typeface="Times New Roman" panose="02020603050405020304" pitchFamily="18" charset="0"/>
                <a:ea typeface="Overpass" pitchFamily="34" charset="-122"/>
                <a:cs typeface="Times New Roman" panose="02020603050405020304" pitchFamily="18" charset="0"/>
              </a:rPr>
              <a:t>: </a:t>
            </a:r>
            <a:r>
              <a:rPr lang="en-US" sz="2000" dirty="0">
                <a:solidFill>
                  <a:srgbClr val="E5E0DF"/>
                </a:solidFill>
                <a:latin typeface="Times New Roman" panose="02020603050405020304" pitchFamily="18" charset="0"/>
                <a:ea typeface="Overpass" pitchFamily="34" charset="-122"/>
                <a:cs typeface="Times New Roman" panose="02020603050405020304" pitchFamily="18" charset="0"/>
                <a:hlinkClick r:id="rId4"/>
              </a:rPr>
              <a:t>https://drive.google.com/file/d/1P3f0IE2dnf1RSVnLlYBJx6PZ86WM6tP7/view?usp=sharing</a:t>
            </a:r>
            <a:endParaRPr lang="en-US" sz="2000" dirty="0">
              <a:solidFill>
                <a:srgbClr val="E5E0DF"/>
              </a:solidFill>
              <a:latin typeface="Times New Roman" panose="02020603050405020304" pitchFamily="18" charset="0"/>
              <a:ea typeface="Overpass" pitchFamily="34" charset="-122"/>
              <a:cs typeface="Times New Roman" panose="02020603050405020304" pitchFamily="18" charset="0"/>
            </a:endParaRPr>
          </a:p>
          <a:p>
            <a:pPr marL="0" indent="0">
              <a:lnSpc>
                <a:spcPts val="2974"/>
              </a:lnSpc>
              <a:buNone/>
            </a:pPr>
            <a:endParaRPr lang="en-US" sz="2000" dirty="0">
              <a:solidFill>
                <a:srgbClr val="E5E0DF"/>
              </a:solidFill>
              <a:latin typeface="Times New Roman" panose="02020603050405020304" pitchFamily="18" charset="0"/>
              <a:ea typeface="Overpass" pitchFamily="34" charset="-122"/>
              <a:cs typeface="Times New Roman" panose="02020603050405020304" pitchFamily="18" charset="0"/>
            </a:endParaRPr>
          </a:p>
          <a:p>
            <a:pPr marL="0" indent="0">
              <a:lnSpc>
                <a:spcPts val="2974"/>
              </a:lnSpc>
              <a:buNone/>
            </a:pPr>
            <a:endParaRPr lang="en-US" sz="2000" dirty="0">
              <a:solidFill>
                <a:srgbClr val="E5E0DF"/>
              </a:solidFill>
              <a:latin typeface="Times New Roman" panose="02020603050405020304" pitchFamily="18" charset="0"/>
              <a:ea typeface="Overpass" pitchFamily="34" charset="-122"/>
              <a:cs typeface="Times New Roman" panose="02020603050405020304" pitchFamily="18" charset="0"/>
            </a:endParaRPr>
          </a:p>
          <a:p>
            <a:pPr marL="0" indent="0">
              <a:lnSpc>
                <a:spcPts val="2974"/>
              </a:lnSpc>
              <a:buNone/>
            </a:pPr>
            <a:r>
              <a:rPr lang="en-US" sz="2500" dirty="0">
                <a:solidFill>
                  <a:srgbClr val="E5E0DF"/>
                </a:solidFill>
                <a:latin typeface="Times New Roman" panose="02020603050405020304" pitchFamily="18" charset="0"/>
                <a:ea typeface="Overpass" pitchFamily="34" charset="-122"/>
                <a:cs typeface="Times New Roman" panose="02020603050405020304" pitchFamily="18" charset="0"/>
              </a:rPr>
              <a:t>AKSHAY CHANDRE</a:t>
            </a:r>
          </a:p>
          <a:p>
            <a:pPr marL="0" indent="0">
              <a:lnSpc>
                <a:spcPts val="2974"/>
              </a:lnSpc>
              <a:buNone/>
            </a:pPr>
            <a:r>
              <a:rPr lang="en-US" sz="2500" dirty="0">
                <a:solidFill>
                  <a:srgbClr val="E5E0DF"/>
                </a:solidFill>
                <a:latin typeface="Times New Roman" panose="02020603050405020304" pitchFamily="18" charset="0"/>
                <a:ea typeface="Overpass" pitchFamily="34" charset="-122"/>
                <a:cs typeface="Times New Roman" panose="02020603050405020304" pitchFamily="18" charset="0"/>
              </a:rPr>
              <a:t>700741715</a:t>
            </a:r>
          </a:p>
        </p:txBody>
      </p:sp>
      <p:pic>
        <p:nvPicPr>
          <p:cNvPr id="6" name="Image 1" descr="preencoded.png"/>
          <p:cNvPicPr>
            <a:picLocks noChangeAspect="1"/>
          </p:cNvPicPr>
          <p:nvPr/>
        </p:nvPicPr>
        <p:blipFill>
          <a:blip r:embed="rId5"/>
          <a:stretch>
            <a:fillRect/>
          </a:stretch>
        </p:blipFill>
        <p:spPr>
          <a:xfrm>
            <a:off x="9144000" y="0"/>
            <a:ext cx="5486400" cy="81690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C0C0C"/>
          </a:solidFill>
          <a:ln w="7620">
            <a:solidFill>
              <a:srgbClr val="565151"/>
            </a:solidFill>
            <a:prstDash val="solid"/>
          </a:ln>
        </p:spPr>
        <p:txBody>
          <a:bodyPr/>
          <a:lstStyle/>
          <a:p>
            <a:endParaRPr lang="en-IN"/>
          </a:p>
        </p:txBody>
      </p:sp>
      <p:sp>
        <p:nvSpPr>
          <p:cNvPr id="4" name="Text 1"/>
          <p:cNvSpPr/>
          <p:nvPr/>
        </p:nvSpPr>
        <p:spPr>
          <a:xfrm>
            <a:off x="885230" y="2734257"/>
            <a:ext cx="4721662" cy="732287"/>
          </a:xfrm>
          <a:prstGeom prst="rect">
            <a:avLst/>
          </a:prstGeom>
          <a:noFill/>
          <a:ln/>
        </p:spPr>
        <p:txBody>
          <a:bodyPr wrap="none" rtlCol="0" anchor="t"/>
          <a:lstStyle/>
          <a:p>
            <a:pPr marL="0" indent="0">
              <a:lnSpc>
                <a:spcPts val="5809"/>
              </a:lnSpc>
              <a:buNone/>
            </a:pPr>
            <a:r>
              <a:rPr lang="en-US" sz="4647" b="1" kern="0" spc="-139" dirty="0">
                <a:solidFill>
                  <a:srgbClr val="FFFFFF"/>
                </a:solidFill>
                <a:latin typeface="Overpass" pitchFamily="34" charset="0"/>
                <a:ea typeface="Overpass" pitchFamily="34" charset="-122"/>
                <a:cs typeface="Overpass" pitchFamily="34" charset="-120"/>
              </a:rPr>
              <a:t>MOTIVATION</a:t>
            </a:r>
            <a:endParaRPr lang="en-US" sz="4647" dirty="0"/>
          </a:p>
        </p:txBody>
      </p:sp>
      <p:sp>
        <p:nvSpPr>
          <p:cNvPr id="5" name="Text 2"/>
          <p:cNvSpPr/>
          <p:nvPr/>
        </p:nvSpPr>
        <p:spPr>
          <a:xfrm>
            <a:off x="885230" y="3935156"/>
            <a:ext cx="12859941" cy="1499557"/>
          </a:xfrm>
          <a:prstGeom prst="rect">
            <a:avLst/>
          </a:prstGeom>
          <a:noFill/>
          <a:ln/>
        </p:spPr>
        <p:txBody>
          <a:bodyPr wrap="square" rtlCol="0" anchor="t"/>
          <a:lstStyle/>
          <a:p>
            <a:pPr marL="0" indent="0" algn="just">
              <a:lnSpc>
                <a:spcPts val="2974"/>
              </a:lnSpc>
              <a:buNone/>
            </a:pPr>
            <a:r>
              <a:rPr lang="en-US" sz="2000" dirty="0">
                <a:solidFill>
                  <a:srgbClr val="E5E0DF"/>
                </a:solidFill>
                <a:latin typeface="Times New Roman" panose="02020603050405020304" pitchFamily="18" charset="0"/>
                <a:ea typeface="Overpass" pitchFamily="34" charset="-122"/>
                <a:cs typeface="Times New Roman" panose="02020603050405020304" pitchFamily="18" charset="0"/>
              </a:rPr>
              <a:t>Deep learning frameworks have great potential, but security concerns hold them back. Our classification approach for security issues and defensive strategies aims to mitigate potential threats and promote proactive safeguarding of these frameworks. We also explore a real-world case demonstrating the physical-world implications of deep learning security issues. Our work emphasizes the critical importance of prioritizing security in the field of deep learning.</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C0C0C"/>
          </a:solidFill>
          <a:ln w="7620">
            <a:solidFill>
              <a:srgbClr val="565151"/>
            </a:solidFill>
            <a:prstDash val="solid"/>
          </a:ln>
        </p:spPr>
        <p:txBody>
          <a:bodyPr/>
          <a:lstStyle/>
          <a:p>
            <a:endParaRPr lang="en-IN"/>
          </a:p>
        </p:txBody>
      </p:sp>
      <p:sp>
        <p:nvSpPr>
          <p:cNvPr id="4" name="Text 1"/>
          <p:cNvSpPr/>
          <p:nvPr/>
        </p:nvSpPr>
        <p:spPr>
          <a:xfrm>
            <a:off x="665311" y="898205"/>
            <a:ext cx="5025390" cy="732287"/>
          </a:xfrm>
          <a:prstGeom prst="rect">
            <a:avLst/>
          </a:prstGeom>
          <a:noFill/>
          <a:ln/>
        </p:spPr>
        <p:txBody>
          <a:bodyPr wrap="none" rtlCol="0" anchor="t"/>
          <a:lstStyle/>
          <a:p>
            <a:pPr marL="0" indent="0">
              <a:lnSpc>
                <a:spcPts val="5809"/>
              </a:lnSpc>
              <a:buNone/>
            </a:pPr>
            <a:r>
              <a:rPr lang="en-US" sz="4647" b="1" kern="0" spc="-139" dirty="0">
                <a:solidFill>
                  <a:srgbClr val="FFFFFF"/>
                </a:solidFill>
                <a:latin typeface="Overpass" pitchFamily="34" charset="0"/>
                <a:ea typeface="Overpass" pitchFamily="34" charset="-122"/>
                <a:cs typeface="Overpass" pitchFamily="34" charset="-120"/>
              </a:rPr>
              <a:t>Problem Statement</a:t>
            </a:r>
            <a:endParaRPr lang="en-US" sz="4647" dirty="0"/>
          </a:p>
        </p:txBody>
      </p:sp>
      <p:sp>
        <p:nvSpPr>
          <p:cNvPr id="5" name="Shape 2"/>
          <p:cNvSpPr/>
          <p:nvPr/>
        </p:nvSpPr>
        <p:spPr>
          <a:xfrm>
            <a:off x="885229" y="2154659"/>
            <a:ext cx="12616339" cy="5176736"/>
          </a:xfrm>
          <a:prstGeom prst="roundRect">
            <a:avLst>
              <a:gd name="adj" fmla="val 2124"/>
            </a:avLst>
          </a:prstGeom>
          <a:solidFill>
            <a:srgbClr val="7E023C"/>
          </a:solidFill>
          <a:ln w="7620">
            <a:solidFill>
              <a:srgbClr val="970248"/>
            </a:solidFill>
            <a:prstDash val="solid"/>
          </a:ln>
        </p:spPr>
        <p:txBody>
          <a:bodyPr/>
          <a:lstStyle/>
          <a:p>
            <a:endParaRPr lang="en-IN"/>
          </a:p>
        </p:txBody>
      </p:sp>
      <p:sp>
        <p:nvSpPr>
          <p:cNvPr id="6" name="Text 3"/>
          <p:cNvSpPr/>
          <p:nvPr/>
        </p:nvSpPr>
        <p:spPr>
          <a:xfrm>
            <a:off x="1128832" y="3634961"/>
            <a:ext cx="2559844" cy="366143"/>
          </a:xfrm>
          <a:prstGeom prst="rect">
            <a:avLst/>
          </a:prstGeom>
          <a:noFill/>
          <a:ln/>
        </p:spPr>
        <p:txBody>
          <a:bodyPr wrap="none" rtlCol="0" anchor="t"/>
          <a:lstStyle/>
          <a:p>
            <a:pPr marL="0" indent="0">
              <a:lnSpc>
                <a:spcPts val="2905"/>
              </a:lnSpc>
              <a:buNone/>
            </a:pPr>
            <a:endParaRPr lang="en-US" sz="2324" dirty="0"/>
          </a:p>
        </p:txBody>
      </p:sp>
      <p:sp>
        <p:nvSpPr>
          <p:cNvPr id="7" name="Text 4"/>
          <p:cNvSpPr/>
          <p:nvPr/>
        </p:nvSpPr>
        <p:spPr>
          <a:xfrm>
            <a:off x="1464497" y="3116292"/>
            <a:ext cx="11290803" cy="3253469"/>
          </a:xfrm>
          <a:prstGeom prst="rect">
            <a:avLst/>
          </a:prstGeom>
          <a:noFill/>
          <a:ln/>
        </p:spPr>
        <p:txBody>
          <a:bodyPr wrap="square" rtlCol="0" anchor="t"/>
          <a:lstStyle/>
          <a:p>
            <a:pPr marL="0" indent="0" algn="just">
              <a:lnSpc>
                <a:spcPts val="2974"/>
              </a:lnSpc>
              <a:buNone/>
            </a:pPr>
            <a:r>
              <a:rPr lang="en-US" sz="2000" dirty="0">
                <a:solidFill>
                  <a:srgbClr val="E5E0DF"/>
                </a:solidFill>
                <a:latin typeface="Times New Roman" panose="02020603050405020304" pitchFamily="18" charset="0"/>
                <a:ea typeface="Overpass" pitchFamily="34" charset="-122"/>
                <a:cs typeface="Times New Roman" panose="02020603050405020304" pitchFamily="18" charset="0"/>
              </a:rPr>
              <a:t>Deep learning frameworks have transformed artificial intelligence and proven extraordinary potential in a variety of applications. However, widespread use of these frameworks poses significant security difficulties. Malicious attackers can exploit flaws in deep learning models, resulting in incorrect predictions and jeopardizing the safety and dependability of real-world applications. The creation of adversarial samples capable of misleading advanced models emphasizes the critical need to solve deep learning security problems. The goal of this project is to thoroughly investigate security challenges and provide effective defensive techniques to protect deep learning frameworks from possible assaults, hence promoting the development of secure and dependable AI-driven technology.</a:t>
            </a:r>
            <a:endParaRPr lang="en-US" sz="2000" dirty="0">
              <a:latin typeface="Times New Roman" panose="02020603050405020304" pitchFamily="18" charset="0"/>
              <a:cs typeface="Times New Roman" panose="02020603050405020304" pitchFamily="18" charset="0"/>
            </a:endParaRPr>
          </a:p>
        </p:txBody>
      </p:sp>
      <p:sp>
        <p:nvSpPr>
          <p:cNvPr id="9" name="Text 6"/>
          <p:cNvSpPr/>
          <p:nvPr/>
        </p:nvSpPr>
        <p:spPr>
          <a:xfrm>
            <a:off x="5494139" y="3634961"/>
            <a:ext cx="2360771" cy="366143"/>
          </a:xfrm>
          <a:prstGeom prst="rect">
            <a:avLst/>
          </a:prstGeom>
          <a:noFill/>
          <a:ln/>
        </p:spPr>
        <p:txBody>
          <a:bodyPr wrap="none" rtlCol="0" anchor="t"/>
          <a:lstStyle/>
          <a:p>
            <a:pPr marL="0" indent="0">
              <a:lnSpc>
                <a:spcPts val="2905"/>
              </a:lnSpc>
              <a:buNone/>
            </a:pPr>
            <a:endParaRPr lang="en-US" sz="2324" dirty="0"/>
          </a:p>
        </p:txBody>
      </p:sp>
      <p:sp>
        <p:nvSpPr>
          <p:cNvPr id="10" name="Text 7"/>
          <p:cNvSpPr/>
          <p:nvPr/>
        </p:nvSpPr>
        <p:spPr>
          <a:xfrm>
            <a:off x="5494139" y="4235351"/>
            <a:ext cx="3642122" cy="1124668"/>
          </a:xfrm>
          <a:prstGeom prst="rect">
            <a:avLst/>
          </a:prstGeom>
          <a:noFill/>
          <a:ln/>
        </p:spPr>
        <p:txBody>
          <a:bodyPr wrap="square" rtlCol="0" anchor="t"/>
          <a:lstStyle/>
          <a:p>
            <a:pPr marL="0" indent="0">
              <a:lnSpc>
                <a:spcPts val="2974"/>
              </a:lnSpc>
              <a:buNone/>
            </a:pPr>
            <a:endParaRPr lang="en-US" sz="1859" dirty="0"/>
          </a:p>
        </p:txBody>
      </p:sp>
      <p:sp>
        <p:nvSpPr>
          <p:cNvPr id="12" name="Text 9"/>
          <p:cNvSpPr/>
          <p:nvPr/>
        </p:nvSpPr>
        <p:spPr>
          <a:xfrm>
            <a:off x="9859447" y="3634961"/>
            <a:ext cx="2360771" cy="366143"/>
          </a:xfrm>
          <a:prstGeom prst="rect">
            <a:avLst/>
          </a:prstGeom>
          <a:noFill/>
          <a:ln/>
        </p:spPr>
        <p:txBody>
          <a:bodyPr wrap="none" rtlCol="0" anchor="t"/>
          <a:lstStyle/>
          <a:p>
            <a:pPr marL="0" indent="0">
              <a:lnSpc>
                <a:spcPts val="2905"/>
              </a:lnSpc>
              <a:buNone/>
            </a:pPr>
            <a:endParaRPr lang="en-US" sz="2324" dirty="0"/>
          </a:p>
        </p:txBody>
      </p:sp>
      <p:sp>
        <p:nvSpPr>
          <p:cNvPr id="13" name="Text 10"/>
          <p:cNvSpPr/>
          <p:nvPr/>
        </p:nvSpPr>
        <p:spPr>
          <a:xfrm>
            <a:off x="9859447" y="4235351"/>
            <a:ext cx="3642122" cy="1124668"/>
          </a:xfrm>
          <a:prstGeom prst="rect">
            <a:avLst/>
          </a:prstGeom>
          <a:noFill/>
          <a:ln/>
        </p:spPr>
        <p:txBody>
          <a:bodyPr wrap="square" rtlCol="0" anchor="t"/>
          <a:lstStyle/>
          <a:p>
            <a:pPr marL="0" indent="0">
              <a:lnSpc>
                <a:spcPts val="2974"/>
              </a:lnSpc>
              <a:buNone/>
            </a:pPr>
            <a:endParaRPr lang="en-US" sz="1859"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23150"/>
            <a:ext cx="14630400" cy="8229600"/>
          </a:xfrm>
          <a:prstGeom prst="rect">
            <a:avLst/>
          </a:prstGeom>
          <a:solidFill>
            <a:srgbClr val="0C0C0C"/>
          </a:solidFill>
          <a:ln w="7620">
            <a:solidFill>
              <a:srgbClr val="565151"/>
            </a:solidFill>
            <a:prstDash val="solid"/>
          </a:ln>
        </p:spPr>
        <p:txBody>
          <a:bodyPr/>
          <a:lstStyle/>
          <a:p>
            <a:endParaRPr lang="en-IN"/>
          </a:p>
        </p:txBody>
      </p:sp>
      <p:sp>
        <p:nvSpPr>
          <p:cNvPr id="4" name="Text 1"/>
          <p:cNvSpPr/>
          <p:nvPr/>
        </p:nvSpPr>
        <p:spPr>
          <a:xfrm>
            <a:off x="885230" y="820728"/>
            <a:ext cx="4721662" cy="732287"/>
          </a:xfrm>
          <a:prstGeom prst="rect">
            <a:avLst/>
          </a:prstGeom>
          <a:noFill/>
          <a:ln/>
        </p:spPr>
        <p:txBody>
          <a:bodyPr wrap="none" rtlCol="0" anchor="t"/>
          <a:lstStyle/>
          <a:p>
            <a:pPr marL="0" indent="0">
              <a:lnSpc>
                <a:spcPts val="5809"/>
              </a:lnSpc>
              <a:buNone/>
            </a:pPr>
            <a:r>
              <a:rPr lang="en-US" sz="4647" b="1" kern="0" spc="-139" dirty="0">
                <a:solidFill>
                  <a:srgbClr val="FFFFFF"/>
                </a:solidFill>
                <a:latin typeface="Overpass" pitchFamily="34" charset="0"/>
                <a:ea typeface="Overpass" pitchFamily="34" charset="-122"/>
                <a:cs typeface="Overpass" pitchFamily="34" charset="-120"/>
              </a:rPr>
              <a:t>Objectives</a:t>
            </a:r>
            <a:endParaRPr lang="en-US" sz="4647" dirty="0"/>
          </a:p>
        </p:txBody>
      </p:sp>
      <p:sp>
        <p:nvSpPr>
          <p:cNvPr id="5" name="Shape 2"/>
          <p:cNvSpPr/>
          <p:nvPr/>
        </p:nvSpPr>
        <p:spPr>
          <a:xfrm>
            <a:off x="885230" y="4684934"/>
            <a:ext cx="12859941" cy="46802"/>
          </a:xfrm>
          <a:prstGeom prst="rect">
            <a:avLst/>
          </a:prstGeom>
          <a:solidFill>
            <a:srgbClr val="970248"/>
          </a:solidFill>
          <a:ln/>
        </p:spPr>
        <p:txBody>
          <a:bodyPr/>
          <a:lstStyle/>
          <a:p>
            <a:endParaRPr lang="en-IN"/>
          </a:p>
        </p:txBody>
      </p:sp>
      <p:sp>
        <p:nvSpPr>
          <p:cNvPr id="6" name="Shape 3"/>
          <p:cNvSpPr/>
          <p:nvPr/>
        </p:nvSpPr>
        <p:spPr>
          <a:xfrm>
            <a:off x="4017645" y="4684934"/>
            <a:ext cx="47149" cy="820218"/>
          </a:xfrm>
          <a:prstGeom prst="rect">
            <a:avLst/>
          </a:prstGeom>
          <a:solidFill>
            <a:srgbClr val="970248"/>
          </a:solidFill>
          <a:ln/>
        </p:spPr>
        <p:txBody>
          <a:bodyPr/>
          <a:lstStyle/>
          <a:p>
            <a:endParaRPr lang="en-IN"/>
          </a:p>
        </p:txBody>
      </p:sp>
      <p:sp>
        <p:nvSpPr>
          <p:cNvPr id="7" name="Shape 4"/>
          <p:cNvSpPr/>
          <p:nvPr/>
        </p:nvSpPr>
        <p:spPr>
          <a:xfrm>
            <a:off x="3775710" y="4421377"/>
            <a:ext cx="531138" cy="527232"/>
          </a:xfrm>
          <a:prstGeom prst="roundRect">
            <a:avLst>
              <a:gd name="adj" fmla="val 10406"/>
            </a:avLst>
          </a:prstGeom>
          <a:solidFill>
            <a:srgbClr val="7E023C"/>
          </a:solidFill>
          <a:ln w="7620">
            <a:solidFill>
              <a:srgbClr val="970248"/>
            </a:solidFill>
            <a:prstDash val="solid"/>
          </a:ln>
        </p:spPr>
        <p:txBody>
          <a:bodyPr/>
          <a:lstStyle/>
          <a:p>
            <a:endParaRPr lang="en-IN"/>
          </a:p>
        </p:txBody>
      </p:sp>
      <p:sp>
        <p:nvSpPr>
          <p:cNvPr id="8" name="Text 5"/>
          <p:cNvSpPr/>
          <p:nvPr/>
        </p:nvSpPr>
        <p:spPr>
          <a:xfrm>
            <a:off x="3968829" y="4465343"/>
            <a:ext cx="144780" cy="439301"/>
          </a:xfrm>
          <a:prstGeom prst="rect">
            <a:avLst/>
          </a:prstGeom>
          <a:noFill/>
          <a:ln/>
        </p:spPr>
        <p:txBody>
          <a:bodyPr wrap="none" rtlCol="0" anchor="t"/>
          <a:lstStyle/>
          <a:p>
            <a:pPr marL="0" indent="0" algn="ctr">
              <a:lnSpc>
                <a:spcPts val="3486"/>
              </a:lnSpc>
              <a:buNone/>
            </a:pPr>
            <a:r>
              <a:rPr lang="en-US" sz="2788" b="1" dirty="0">
                <a:solidFill>
                  <a:srgbClr val="E5E0DF"/>
                </a:solidFill>
                <a:latin typeface="Overpass" pitchFamily="34" charset="0"/>
                <a:ea typeface="Overpass" pitchFamily="34" charset="-122"/>
                <a:cs typeface="Overpass" pitchFamily="34" charset="-120"/>
              </a:rPr>
              <a:t>1</a:t>
            </a:r>
            <a:endParaRPr lang="en-US" sz="2788" dirty="0"/>
          </a:p>
        </p:txBody>
      </p:sp>
      <p:sp>
        <p:nvSpPr>
          <p:cNvPr id="9" name="Text 6"/>
          <p:cNvSpPr/>
          <p:nvPr/>
        </p:nvSpPr>
        <p:spPr>
          <a:xfrm>
            <a:off x="2860834" y="5739399"/>
            <a:ext cx="2360771" cy="366143"/>
          </a:xfrm>
          <a:prstGeom prst="rect">
            <a:avLst/>
          </a:prstGeom>
          <a:noFill/>
          <a:ln/>
        </p:spPr>
        <p:txBody>
          <a:bodyPr wrap="none" rtlCol="0" anchor="t"/>
          <a:lstStyle/>
          <a:p>
            <a:pPr marL="0" indent="0" algn="ctr">
              <a:lnSpc>
                <a:spcPts val="2905"/>
              </a:lnSpc>
              <a:buNone/>
            </a:pPr>
            <a:r>
              <a:rPr lang="en-IN" sz="2400" b="1" i="0" dirty="0">
                <a:solidFill>
                  <a:schemeClr val="bg1"/>
                </a:solidFill>
                <a:effectLst/>
                <a:latin typeface="Söhne"/>
              </a:rPr>
              <a:t>Understanding Deep Learning Frameworks:</a:t>
            </a:r>
            <a:r>
              <a:rPr lang="en-IN" sz="2400" b="0" i="0" dirty="0">
                <a:solidFill>
                  <a:schemeClr val="bg1"/>
                </a:solidFill>
                <a:effectLst/>
                <a:latin typeface="Söhne"/>
              </a:rPr>
              <a:t> </a:t>
            </a:r>
            <a:endParaRPr lang="en-US" sz="2324" dirty="0">
              <a:solidFill>
                <a:schemeClr val="bg1"/>
              </a:solidFill>
            </a:endParaRPr>
          </a:p>
        </p:txBody>
      </p:sp>
      <p:sp>
        <p:nvSpPr>
          <p:cNvPr id="10" name="Text 7"/>
          <p:cNvSpPr/>
          <p:nvPr/>
        </p:nvSpPr>
        <p:spPr>
          <a:xfrm>
            <a:off x="1121212" y="6339789"/>
            <a:ext cx="5840016" cy="810409"/>
          </a:xfrm>
          <a:prstGeom prst="rect">
            <a:avLst/>
          </a:prstGeom>
          <a:noFill/>
          <a:ln/>
        </p:spPr>
        <p:txBody>
          <a:bodyPr wrap="square" rtlCol="0" anchor="t"/>
          <a:lstStyle/>
          <a:p>
            <a:pPr marL="0" indent="0" algn="ctr">
              <a:lnSpc>
                <a:spcPts val="2974"/>
              </a:lnSpc>
              <a:buNone/>
            </a:pPr>
            <a:r>
              <a:rPr lang="en-US" sz="1900" dirty="0">
                <a:solidFill>
                  <a:srgbClr val="E5E0DF"/>
                </a:solidFill>
                <a:latin typeface="Times New Roman" panose="02020603050405020304" pitchFamily="18" charset="0"/>
                <a:ea typeface="Overpass" pitchFamily="34" charset="-122"/>
                <a:cs typeface="Times New Roman" panose="02020603050405020304" pitchFamily="18" charset="0"/>
              </a:rPr>
              <a:t>Analyze the architecture and operation of deep learning frameworks in a variety of applications to learn about their flaws.</a:t>
            </a:r>
            <a:endParaRPr lang="en-US" sz="1900" dirty="0">
              <a:latin typeface="Times New Roman" panose="02020603050405020304" pitchFamily="18" charset="0"/>
              <a:cs typeface="Times New Roman" panose="02020603050405020304" pitchFamily="18" charset="0"/>
            </a:endParaRPr>
          </a:p>
        </p:txBody>
      </p:sp>
      <p:sp>
        <p:nvSpPr>
          <p:cNvPr id="11" name="Shape 8"/>
          <p:cNvSpPr/>
          <p:nvPr/>
        </p:nvSpPr>
        <p:spPr>
          <a:xfrm>
            <a:off x="7291626" y="3864716"/>
            <a:ext cx="47149" cy="820218"/>
          </a:xfrm>
          <a:prstGeom prst="rect">
            <a:avLst/>
          </a:prstGeom>
          <a:solidFill>
            <a:srgbClr val="970248"/>
          </a:solidFill>
          <a:ln/>
        </p:spPr>
        <p:txBody>
          <a:bodyPr/>
          <a:lstStyle/>
          <a:p>
            <a:endParaRPr lang="en-IN"/>
          </a:p>
        </p:txBody>
      </p:sp>
      <p:sp>
        <p:nvSpPr>
          <p:cNvPr id="12" name="Shape 9"/>
          <p:cNvSpPr/>
          <p:nvPr/>
        </p:nvSpPr>
        <p:spPr>
          <a:xfrm>
            <a:off x="7049691" y="4421377"/>
            <a:ext cx="531138" cy="527232"/>
          </a:xfrm>
          <a:prstGeom prst="roundRect">
            <a:avLst>
              <a:gd name="adj" fmla="val 10406"/>
            </a:avLst>
          </a:prstGeom>
          <a:solidFill>
            <a:srgbClr val="7E023C"/>
          </a:solidFill>
          <a:ln w="7620">
            <a:solidFill>
              <a:srgbClr val="970248"/>
            </a:solidFill>
            <a:prstDash val="solid"/>
          </a:ln>
        </p:spPr>
        <p:txBody>
          <a:bodyPr/>
          <a:lstStyle/>
          <a:p>
            <a:endParaRPr lang="en-IN"/>
          </a:p>
        </p:txBody>
      </p:sp>
      <p:sp>
        <p:nvSpPr>
          <p:cNvPr id="13" name="Text 10"/>
          <p:cNvSpPr/>
          <p:nvPr/>
        </p:nvSpPr>
        <p:spPr>
          <a:xfrm>
            <a:off x="7208520" y="4465343"/>
            <a:ext cx="213360" cy="439301"/>
          </a:xfrm>
          <a:prstGeom prst="rect">
            <a:avLst/>
          </a:prstGeom>
          <a:noFill/>
          <a:ln/>
        </p:spPr>
        <p:txBody>
          <a:bodyPr wrap="none" rtlCol="0" anchor="t"/>
          <a:lstStyle/>
          <a:p>
            <a:pPr marL="0" indent="0" algn="ctr">
              <a:lnSpc>
                <a:spcPts val="3486"/>
              </a:lnSpc>
              <a:buNone/>
            </a:pPr>
            <a:r>
              <a:rPr lang="en-US" sz="2788" b="1" dirty="0">
                <a:solidFill>
                  <a:srgbClr val="E5E0DF"/>
                </a:solidFill>
                <a:latin typeface="Overpass" pitchFamily="34" charset="0"/>
                <a:ea typeface="Overpass" pitchFamily="34" charset="-122"/>
                <a:cs typeface="Overpass" pitchFamily="34" charset="-120"/>
              </a:rPr>
              <a:t>2</a:t>
            </a:r>
            <a:endParaRPr lang="en-US" sz="2788" dirty="0"/>
          </a:p>
        </p:txBody>
      </p:sp>
      <p:sp>
        <p:nvSpPr>
          <p:cNvPr id="14" name="Text 11"/>
          <p:cNvSpPr/>
          <p:nvPr/>
        </p:nvSpPr>
        <p:spPr>
          <a:xfrm>
            <a:off x="6134814" y="1783890"/>
            <a:ext cx="2360771" cy="366143"/>
          </a:xfrm>
          <a:prstGeom prst="rect">
            <a:avLst/>
          </a:prstGeom>
          <a:noFill/>
          <a:ln/>
        </p:spPr>
        <p:txBody>
          <a:bodyPr wrap="none" rtlCol="0" anchor="t"/>
          <a:lstStyle/>
          <a:p>
            <a:pPr marL="0" indent="0" algn="ctr">
              <a:lnSpc>
                <a:spcPts val="2905"/>
              </a:lnSpc>
              <a:buNone/>
            </a:pPr>
            <a:r>
              <a:rPr lang="en-IN" sz="2400" b="1" i="0" dirty="0">
                <a:solidFill>
                  <a:schemeClr val="bg1"/>
                </a:solidFill>
                <a:effectLst/>
                <a:latin typeface="Söhne"/>
              </a:rPr>
              <a:t>Categorizing Security Issues</a:t>
            </a:r>
            <a:endParaRPr lang="en-US" sz="2324" dirty="0">
              <a:solidFill>
                <a:schemeClr val="bg1"/>
              </a:solidFill>
            </a:endParaRPr>
          </a:p>
        </p:txBody>
      </p:sp>
      <p:sp>
        <p:nvSpPr>
          <p:cNvPr id="15" name="Text 12"/>
          <p:cNvSpPr/>
          <p:nvPr/>
        </p:nvSpPr>
        <p:spPr>
          <a:xfrm>
            <a:off x="4395192" y="2323171"/>
            <a:ext cx="5840016" cy="749779"/>
          </a:xfrm>
          <a:prstGeom prst="rect">
            <a:avLst/>
          </a:prstGeom>
          <a:noFill/>
          <a:ln/>
        </p:spPr>
        <p:txBody>
          <a:bodyPr wrap="square" rtlCol="0" anchor="t"/>
          <a:lstStyle/>
          <a:p>
            <a:pPr marL="0" indent="0" algn="ctr">
              <a:lnSpc>
                <a:spcPts val="2974"/>
              </a:lnSpc>
              <a:buNone/>
            </a:pPr>
            <a:r>
              <a:rPr lang="en-US" sz="1900" b="0" i="0" dirty="0">
                <a:solidFill>
                  <a:schemeClr val="bg1"/>
                </a:solidFill>
                <a:effectLst/>
                <a:latin typeface="Times New Roman" panose="02020603050405020304" pitchFamily="18" charset="0"/>
                <a:cs typeface="Times New Roman" panose="02020603050405020304" pitchFamily="18" charset="0"/>
              </a:rPr>
              <a:t>Identify and classify the various security issues and vulnerabilities present in deep learning frameworks to establish a comprehensive understanding of the potential risks.</a:t>
            </a:r>
            <a:endParaRPr lang="en-US" sz="1900" dirty="0">
              <a:solidFill>
                <a:schemeClr val="bg1"/>
              </a:solidFill>
              <a:latin typeface="Times New Roman" panose="02020603050405020304" pitchFamily="18" charset="0"/>
              <a:cs typeface="Times New Roman" panose="02020603050405020304" pitchFamily="18" charset="0"/>
            </a:endParaRPr>
          </a:p>
        </p:txBody>
      </p:sp>
      <p:sp>
        <p:nvSpPr>
          <p:cNvPr id="16" name="Shape 13"/>
          <p:cNvSpPr/>
          <p:nvPr/>
        </p:nvSpPr>
        <p:spPr>
          <a:xfrm>
            <a:off x="10565606" y="4684934"/>
            <a:ext cx="47149" cy="820218"/>
          </a:xfrm>
          <a:prstGeom prst="rect">
            <a:avLst/>
          </a:prstGeom>
          <a:solidFill>
            <a:srgbClr val="970248"/>
          </a:solidFill>
          <a:ln/>
        </p:spPr>
        <p:txBody>
          <a:bodyPr/>
          <a:lstStyle/>
          <a:p>
            <a:endParaRPr lang="en-IN"/>
          </a:p>
        </p:txBody>
      </p:sp>
      <p:sp>
        <p:nvSpPr>
          <p:cNvPr id="17" name="Shape 14"/>
          <p:cNvSpPr/>
          <p:nvPr/>
        </p:nvSpPr>
        <p:spPr>
          <a:xfrm>
            <a:off x="10323671" y="4421377"/>
            <a:ext cx="531138" cy="527232"/>
          </a:xfrm>
          <a:prstGeom prst="roundRect">
            <a:avLst>
              <a:gd name="adj" fmla="val 10406"/>
            </a:avLst>
          </a:prstGeom>
          <a:solidFill>
            <a:srgbClr val="7E023C"/>
          </a:solidFill>
          <a:ln w="7620">
            <a:solidFill>
              <a:srgbClr val="970248"/>
            </a:solidFill>
            <a:prstDash val="solid"/>
          </a:ln>
        </p:spPr>
        <p:txBody>
          <a:bodyPr/>
          <a:lstStyle/>
          <a:p>
            <a:endParaRPr lang="en-IN"/>
          </a:p>
        </p:txBody>
      </p:sp>
      <p:sp>
        <p:nvSpPr>
          <p:cNvPr id="18" name="Text 15"/>
          <p:cNvSpPr/>
          <p:nvPr/>
        </p:nvSpPr>
        <p:spPr>
          <a:xfrm>
            <a:off x="10482501" y="4465343"/>
            <a:ext cx="213360" cy="439301"/>
          </a:xfrm>
          <a:prstGeom prst="rect">
            <a:avLst/>
          </a:prstGeom>
          <a:noFill/>
          <a:ln/>
        </p:spPr>
        <p:txBody>
          <a:bodyPr wrap="none" rtlCol="0" anchor="t"/>
          <a:lstStyle/>
          <a:p>
            <a:pPr marL="0" indent="0" algn="ctr">
              <a:lnSpc>
                <a:spcPts val="3486"/>
              </a:lnSpc>
              <a:buNone/>
            </a:pPr>
            <a:r>
              <a:rPr lang="en-US" sz="2788" b="1" dirty="0">
                <a:solidFill>
                  <a:srgbClr val="E5E0DF"/>
                </a:solidFill>
                <a:latin typeface="Overpass" pitchFamily="34" charset="0"/>
                <a:ea typeface="Overpass" pitchFamily="34" charset="-122"/>
                <a:cs typeface="Overpass" pitchFamily="34" charset="-120"/>
              </a:rPr>
              <a:t>3</a:t>
            </a:r>
            <a:endParaRPr lang="en-US" sz="2788" dirty="0"/>
          </a:p>
        </p:txBody>
      </p:sp>
      <p:sp>
        <p:nvSpPr>
          <p:cNvPr id="19" name="Text 16"/>
          <p:cNvSpPr/>
          <p:nvPr/>
        </p:nvSpPr>
        <p:spPr>
          <a:xfrm>
            <a:off x="9408795" y="5739399"/>
            <a:ext cx="2360771" cy="366143"/>
          </a:xfrm>
          <a:prstGeom prst="rect">
            <a:avLst/>
          </a:prstGeom>
          <a:noFill/>
          <a:ln/>
        </p:spPr>
        <p:txBody>
          <a:bodyPr wrap="none" rtlCol="0" anchor="t"/>
          <a:lstStyle/>
          <a:p>
            <a:pPr marL="0" indent="0" algn="ctr">
              <a:lnSpc>
                <a:spcPts val="2905"/>
              </a:lnSpc>
              <a:buNone/>
            </a:pPr>
            <a:r>
              <a:rPr lang="en-IN" sz="2400" b="1" i="0" dirty="0">
                <a:solidFill>
                  <a:schemeClr val="bg1"/>
                </a:solidFill>
                <a:effectLst/>
                <a:latin typeface="Söhne"/>
              </a:rPr>
              <a:t>Proposing Defensive Approaches</a:t>
            </a:r>
            <a:endParaRPr lang="en-US" sz="2324" dirty="0">
              <a:solidFill>
                <a:schemeClr val="bg1"/>
              </a:solidFill>
            </a:endParaRPr>
          </a:p>
        </p:txBody>
      </p:sp>
      <p:sp>
        <p:nvSpPr>
          <p:cNvPr id="20" name="Text 17"/>
          <p:cNvSpPr/>
          <p:nvPr/>
        </p:nvSpPr>
        <p:spPr>
          <a:xfrm>
            <a:off x="7669173" y="6339789"/>
            <a:ext cx="5840016" cy="749779"/>
          </a:xfrm>
          <a:prstGeom prst="rect">
            <a:avLst/>
          </a:prstGeom>
          <a:noFill/>
          <a:ln/>
        </p:spPr>
        <p:txBody>
          <a:bodyPr wrap="square" rtlCol="0" anchor="t"/>
          <a:lstStyle/>
          <a:p>
            <a:pPr marL="0" indent="0" algn="ctr">
              <a:lnSpc>
                <a:spcPts val="2974"/>
              </a:lnSpc>
              <a:buNone/>
            </a:pPr>
            <a:r>
              <a:rPr lang="en-US" sz="1900" b="0" i="0" dirty="0">
                <a:solidFill>
                  <a:schemeClr val="bg1"/>
                </a:solidFill>
                <a:effectLst/>
                <a:latin typeface="Times New Roman" panose="02020603050405020304" pitchFamily="18" charset="0"/>
                <a:cs typeface="Times New Roman" panose="02020603050405020304" pitchFamily="18" charset="0"/>
              </a:rPr>
              <a:t>Investigate and recommend effective defense strategies, such as gradient masking and multiple defense systems, to strengthen deep learning models against adversarial attacks.</a:t>
            </a:r>
            <a:endParaRPr lang="en-US" sz="19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C0C0C"/>
          </a:solidFill>
          <a:ln w="7620">
            <a:solidFill>
              <a:srgbClr val="565151"/>
            </a:solidFill>
            <a:prstDash val="solid"/>
          </a:ln>
        </p:spPr>
        <p:txBody>
          <a:bodyPr/>
          <a:lstStyle/>
          <a:p>
            <a:endParaRPr lang="en-IN"/>
          </a:p>
        </p:txBody>
      </p:sp>
      <p:sp>
        <p:nvSpPr>
          <p:cNvPr id="4" name="Text 1"/>
          <p:cNvSpPr/>
          <p:nvPr/>
        </p:nvSpPr>
        <p:spPr>
          <a:xfrm>
            <a:off x="885230" y="1045128"/>
            <a:ext cx="4721662" cy="732287"/>
          </a:xfrm>
          <a:prstGeom prst="rect">
            <a:avLst/>
          </a:prstGeom>
          <a:noFill/>
          <a:ln/>
        </p:spPr>
        <p:txBody>
          <a:bodyPr wrap="none" rtlCol="0" anchor="t"/>
          <a:lstStyle/>
          <a:p>
            <a:pPr marL="0" indent="0">
              <a:lnSpc>
                <a:spcPts val="5809"/>
              </a:lnSpc>
              <a:buNone/>
            </a:pPr>
            <a:r>
              <a:rPr lang="en-US" sz="4647" b="1" kern="0" spc="-139" dirty="0">
                <a:solidFill>
                  <a:srgbClr val="FFFFFF"/>
                </a:solidFill>
                <a:latin typeface="Overpass" pitchFamily="34" charset="0"/>
                <a:ea typeface="Overpass" pitchFamily="34" charset="-122"/>
                <a:cs typeface="Overpass" pitchFamily="34" charset="-120"/>
              </a:rPr>
              <a:t>Contributions</a:t>
            </a:r>
            <a:endParaRPr lang="en-US" sz="4647" dirty="0"/>
          </a:p>
        </p:txBody>
      </p:sp>
      <p:sp>
        <p:nvSpPr>
          <p:cNvPr id="6" name="Text 2"/>
          <p:cNvSpPr/>
          <p:nvPr/>
        </p:nvSpPr>
        <p:spPr>
          <a:xfrm>
            <a:off x="972372" y="4912538"/>
            <a:ext cx="3345084" cy="348790"/>
          </a:xfrm>
          <a:prstGeom prst="rect">
            <a:avLst/>
          </a:prstGeom>
          <a:noFill/>
          <a:ln/>
        </p:spPr>
        <p:txBody>
          <a:bodyPr wrap="none" rtlCol="0" anchor="t"/>
          <a:lstStyle/>
          <a:p>
            <a:pPr marL="0" indent="0" algn="l">
              <a:lnSpc>
                <a:spcPts val="2905"/>
              </a:lnSpc>
              <a:buNone/>
            </a:pPr>
            <a:r>
              <a:rPr lang="en-US" sz="2400" b="1" i="0" dirty="0">
                <a:solidFill>
                  <a:schemeClr val="bg1"/>
                </a:solidFill>
                <a:effectLst/>
                <a:latin typeface="Söhne"/>
              </a:rPr>
              <a:t>Comprehensive Study of </a:t>
            </a:r>
          </a:p>
          <a:p>
            <a:pPr marL="0" indent="0" algn="l">
              <a:lnSpc>
                <a:spcPts val="2905"/>
              </a:lnSpc>
              <a:buNone/>
            </a:pPr>
            <a:r>
              <a:rPr lang="en-US" sz="2400" b="1" i="0" dirty="0">
                <a:solidFill>
                  <a:schemeClr val="bg1"/>
                </a:solidFill>
                <a:effectLst/>
                <a:latin typeface="Söhne"/>
              </a:rPr>
              <a:t>Deep Learning Security</a:t>
            </a:r>
            <a:endParaRPr lang="en-US" sz="2324" dirty="0">
              <a:solidFill>
                <a:schemeClr val="bg1"/>
              </a:solidFill>
            </a:endParaRPr>
          </a:p>
        </p:txBody>
      </p:sp>
      <p:sp>
        <p:nvSpPr>
          <p:cNvPr id="7" name="Text 3"/>
          <p:cNvSpPr/>
          <p:nvPr/>
        </p:nvSpPr>
        <p:spPr>
          <a:xfrm>
            <a:off x="885230" y="5811729"/>
            <a:ext cx="4050506" cy="1124668"/>
          </a:xfrm>
          <a:prstGeom prst="rect">
            <a:avLst/>
          </a:prstGeom>
          <a:noFill/>
          <a:ln/>
        </p:spPr>
        <p:txBody>
          <a:bodyPr wrap="square" rtlCol="0" anchor="t"/>
          <a:lstStyle/>
          <a:p>
            <a:pPr marL="0" indent="0" algn="l">
              <a:lnSpc>
                <a:spcPts val="2974"/>
              </a:lnSpc>
              <a:buNone/>
            </a:pPr>
            <a:r>
              <a:rPr lang="en-US" sz="1900" b="0" i="0" dirty="0">
                <a:solidFill>
                  <a:schemeClr val="bg1"/>
                </a:solidFill>
                <a:effectLst/>
                <a:latin typeface="Times New Roman" panose="02020603050405020304" pitchFamily="18" charset="0"/>
                <a:cs typeface="Times New Roman" panose="02020603050405020304" pitchFamily="18" charset="0"/>
              </a:rPr>
              <a:t>The paper provides a comprehensive and systematic study of security issues in deep learning frameworks, encompassing various attack techniques and vulnerabilities.</a:t>
            </a:r>
            <a:endParaRPr lang="en-US" sz="1900" dirty="0">
              <a:solidFill>
                <a:schemeClr val="bg1"/>
              </a:solidFill>
              <a:latin typeface="Times New Roman" panose="02020603050405020304" pitchFamily="18" charset="0"/>
              <a:cs typeface="Times New Roman" panose="02020603050405020304" pitchFamily="18" charset="0"/>
            </a:endParaRPr>
          </a:p>
        </p:txBody>
      </p:sp>
      <p:sp>
        <p:nvSpPr>
          <p:cNvPr id="9" name="Text 4"/>
          <p:cNvSpPr/>
          <p:nvPr/>
        </p:nvSpPr>
        <p:spPr>
          <a:xfrm>
            <a:off x="5289828" y="5023895"/>
            <a:ext cx="2840474" cy="366143"/>
          </a:xfrm>
          <a:prstGeom prst="rect">
            <a:avLst/>
          </a:prstGeom>
          <a:noFill/>
          <a:ln/>
        </p:spPr>
        <p:txBody>
          <a:bodyPr wrap="none" rtlCol="0" anchor="t"/>
          <a:lstStyle/>
          <a:p>
            <a:pPr marL="0" indent="0" algn="l">
              <a:lnSpc>
                <a:spcPts val="2905"/>
              </a:lnSpc>
              <a:buNone/>
            </a:pPr>
            <a:r>
              <a:rPr lang="en-IN" sz="2400" b="1" i="0" dirty="0">
                <a:solidFill>
                  <a:schemeClr val="bg1"/>
                </a:solidFill>
                <a:effectLst/>
                <a:latin typeface="Söhne"/>
              </a:rPr>
              <a:t>Novel Classification Approach</a:t>
            </a:r>
            <a:endParaRPr lang="en-US" sz="2324" dirty="0">
              <a:solidFill>
                <a:schemeClr val="bg1"/>
              </a:solidFill>
            </a:endParaRPr>
          </a:p>
        </p:txBody>
      </p:sp>
      <p:sp>
        <p:nvSpPr>
          <p:cNvPr id="10" name="Text 5"/>
          <p:cNvSpPr/>
          <p:nvPr/>
        </p:nvSpPr>
        <p:spPr>
          <a:xfrm>
            <a:off x="5289829" y="5624286"/>
            <a:ext cx="4050506" cy="1352770"/>
          </a:xfrm>
          <a:prstGeom prst="rect">
            <a:avLst/>
          </a:prstGeom>
          <a:noFill/>
          <a:ln/>
        </p:spPr>
        <p:txBody>
          <a:bodyPr wrap="square" rtlCol="0" anchor="t"/>
          <a:lstStyle/>
          <a:p>
            <a:pPr marL="0" indent="0" algn="l">
              <a:lnSpc>
                <a:spcPts val="2974"/>
              </a:lnSpc>
              <a:buNone/>
            </a:pPr>
            <a:r>
              <a:rPr lang="en-US" sz="1900" dirty="0">
                <a:solidFill>
                  <a:schemeClr val="bg1"/>
                </a:solidFill>
                <a:latin typeface="Times New Roman" panose="02020603050405020304" pitchFamily="18" charset="0"/>
                <a:ea typeface="Overpass" pitchFamily="34" charset="-122"/>
                <a:cs typeface="Times New Roman" panose="02020603050405020304" pitchFamily="18" charset="0"/>
              </a:rPr>
              <a:t>The research provides a unique and extremely thorough categorization technique for security concerns and protective measures in deep learning systems. </a:t>
            </a:r>
            <a:endParaRPr lang="en-US" sz="1900" dirty="0">
              <a:solidFill>
                <a:schemeClr val="bg1"/>
              </a:solidFill>
              <a:latin typeface="Times New Roman" panose="02020603050405020304" pitchFamily="18" charset="0"/>
              <a:cs typeface="Times New Roman" panose="02020603050405020304" pitchFamily="18" charset="0"/>
            </a:endParaRPr>
          </a:p>
        </p:txBody>
      </p:sp>
      <p:sp>
        <p:nvSpPr>
          <p:cNvPr id="12" name="Text 6"/>
          <p:cNvSpPr/>
          <p:nvPr/>
        </p:nvSpPr>
        <p:spPr>
          <a:xfrm>
            <a:off x="9694545" y="5023895"/>
            <a:ext cx="2360771" cy="366143"/>
          </a:xfrm>
          <a:prstGeom prst="rect">
            <a:avLst/>
          </a:prstGeom>
          <a:noFill/>
          <a:ln/>
        </p:spPr>
        <p:txBody>
          <a:bodyPr wrap="none" rtlCol="0" anchor="t"/>
          <a:lstStyle/>
          <a:p>
            <a:pPr marL="0" indent="0" algn="l">
              <a:lnSpc>
                <a:spcPts val="2905"/>
              </a:lnSpc>
              <a:buNone/>
            </a:pPr>
            <a:r>
              <a:rPr lang="en-IN" sz="2400" b="1" i="0" dirty="0">
                <a:solidFill>
                  <a:schemeClr val="bg1"/>
                </a:solidFill>
                <a:effectLst/>
                <a:latin typeface="Söhne"/>
              </a:rPr>
              <a:t>Real-World Case Study</a:t>
            </a:r>
            <a:endParaRPr lang="en-US" sz="2324" dirty="0">
              <a:solidFill>
                <a:schemeClr val="bg1"/>
              </a:solidFill>
            </a:endParaRPr>
          </a:p>
        </p:txBody>
      </p:sp>
      <p:sp>
        <p:nvSpPr>
          <p:cNvPr id="13" name="Text 7"/>
          <p:cNvSpPr/>
          <p:nvPr/>
        </p:nvSpPr>
        <p:spPr>
          <a:xfrm>
            <a:off x="9694545" y="5624285"/>
            <a:ext cx="4050625" cy="1124668"/>
          </a:xfrm>
          <a:prstGeom prst="rect">
            <a:avLst/>
          </a:prstGeom>
          <a:noFill/>
          <a:ln/>
        </p:spPr>
        <p:txBody>
          <a:bodyPr wrap="square" rtlCol="0" anchor="t"/>
          <a:lstStyle/>
          <a:p>
            <a:pPr marL="0" indent="0" algn="l">
              <a:lnSpc>
                <a:spcPts val="2974"/>
              </a:lnSpc>
              <a:buNone/>
            </a:pPr>
            <a:r>
              <a:rPr lang="en-US" sz="1900" dirty="0">
                <a:solidFill>
                  <a:srgbClr val="E5E0DF"/>
                </a:solidFill>
                <a:latin typeface="Times New Roman" panose="02020603050405020304" pitchFamily="18" charset="0"/>
                <a:ea typeface="Overpass" pitchFamily="34" charset="-122"/>
                <a:cs typeface="Times New Roman" panose="02020603050405020304" pitchFamily="18" charset="0"/>
              </a:rPr>
              <a:t>This case study emphasizes the practical significance of physical security challenges and the necessity for strong defenses.</a:t>
            </a:r>
            <a:endParaRPr lang="en-US" sz="190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DF2578FF-7671-80D7-6545-4D2AC7010FE0}"/>
              </a:ext>
            </a:extLst>
          </p:cNvPr>
          <p:cNvPicPr>
            <a:picLocks noChangeAspect="1"/>
          </p:cNvPicPr>
          <p:nvPr/>
        </p:nvPicPr>
        <p:blipFill>
          <a:blip r:embed="rId4"/>
          <a:stretch>
            <a:fillRect/>
          </a:stretch>
        </p:blipFill>
        <p:spPr>
          <a:xfrm>
            <a:off x="9547339" y="2246027"/>
            <a:ext cx="4197831" cy="2484882"/>
          </a:xfrm>
          <a:prstGeom prst="rect">
            <a:avLst/>
          </a:prstGeom>
        </p:spPr>
      </p:pic>
      <p:pic>
        <p:nvPicPr>
          <p:cNvPr id="14" name="Picture 13">
            <a:extLst>
              <a:ext uri="{FF2B5EF4-FFF2-40B4-BE49-F238E27FC236}">
                <a16:creationId xmlns:a16="http://schemas.microsoft.com/office/drawing/2014/main" id="{EB50ECD4-64F5-215D-9E39-550709DD4CF6}"/>
              </a:ext>
            </a:extLst>
          </p:cNvPr>
          <p:cNvPicPr>
            <a:picLocks noChangeAspect="1"/>
          </p:cNvPicPr>
          <p:nvPr/>
        </p:nvPicPr>
        <p:blipFill>
          <a:blip r:embed="rId5"/>
          <a:stretch>
            <a:fillRect/>
          </a:stretch>
        </p:blipFill>
        <p:spPr>
          <a:xfrm>
            <a:off x="803602" y="2390644"/>
            <a:ext cx="4132134" cy="2282835"/>
          </a:xfrm>
          <a:prstGeom prst="rect">
            <a:avLst/>
          </a:prstGeom>
        </p:spPr>
      </p:pic>
      <p:pic>
        <p:nvPicPr>
          <p:cNvPr id="17" name="Picture 16">
            <a:extLst>
              <a:ext uri="{FF2B5EF4-FFF2-40B4-BE49-F238E27FC236}">
                <a16:creationId xmlns:a16="http://schemas.microsoft.com/office/drawing/2014/main" id="{01372203-72CA-7B04-84B7-09A9E8B742FC}"/>
              </a:ext>
            </a:extLst>
          </p:cNvPr>
          <p:cNvPicPr>
            <a:picLocks noChangeAspect="1"/>
          </p:cNvPicPr>
          <p:nvPr/>
        </p:nvPicPr>
        <p:blipFill>
          <a:blip r:embed="rId6"/>
          <a:stretch>
            <a:fillRect/>
          </a:stretch>
        </p:blipFill>
        <p:spPr>
          <a:xfrm>
            <a:off x="5289829" y="2390644"/>
            <a:ext cx="3599528" cy="24308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C0C0C"/>
          </a:solidFill>
          <a:ln w="7620">
            <a:solidFill>
              <a:srgbClr val="565151"/>
            </a:solidFill>
            <a:prstDash val="solid"/>
          </a:ln>
        </p:spPr>
        <p:txBody>
          <a:bodyPr/>
          <a:lstStyle/>
          <a:p>
            <a:endParaRPr lang="en-IN"/>
          </a:p>
        </p:txBody>
      </p:sp>
      <p:sp>
        <p:nvSpPr>
          <p:cNvPr id="4" name="Text 1"/>
          <p:cNvSpPr/>
          <p:nvPr/>
        </p:nvSpPr>
        <p:spPr>
          <a:xfrm>
            <a:off x="885230" y="1045128"/>
            <a:ext cx="4721662" cy="732287"/>
          </a:xfrm>
          <a:prstGeom prst="rect">
            <a:avLst/>
          </a:prstGeom>
          <a:noFill/>
          <a:ln/>
        </p:spPr>
        <p:txBody>
          <a:bodyPr wrap="none" rtlCol="0" anchor="t"/>
          <a:lstStyle/>
          <a:p>
            <a:pPr marL="0" indent="0">
              <a:lnSpc>
                <a:spcPts val="5809"/>
              </a:lnSpc>
              <a:buNone/>
            </a:pPr>
            <a:r>
              <a:rPr lang="en-US" sz="4647" b="1" kern="0" spc="-139" dirty="0">
                <a:solidFill>
                  <a:srgbClr val="FFFFFF"/>
                </a:solidFill>
                <a:latin typeface="Overpass" pitchFamily="34" charset="0"/>
                <a:ea typeface="Overpass" pitchFamily="34" charset="-122"/>
                <a:cs typeface="Overpass" pitchFamily="34" charset="-120"/>
              </a:rPr>
              <a:t>Contributions</a:t>
            </a:r>
            <a:endParaRPr lang="en-US" sz="4647" dirty="0"/>
          </a:p>
        </p:txBody>
      </p:sp>
      <p:sp>
        <p:nvSpPr>
          <p:cNvPr id="6" name="Text 2"/>
          <p:cNvSpPr/>
          <p:nvPr/>
        </p:nvSpPr>
        <p:spPr>
          <a:xfrm>
            <a:off x="972372" y="4912538"/>
            <a:ext cx="3345084" cy="348790"/>
          </a:xfrm>
          <a:prstGeom prst="rect">
            <a:avLst/>
          </a:prstGeom>
          <a:noFill/>
          <a:ln/>
        </p:spPr>
        <p:txBody>
          <a:bodyPr wrap="none" rtlCol="0" anchor="t"/>
          <a:lstStyle/>
          <a:p>
            <a:pPr marL="0" indent="0" algn="l">
              <a:lnSpc>
                <a:spcPts val="2905"/>
              </a:lnSpc>
              <a:buNone/>
            </a:pPr>
            <a:r>
              <a:rPr lang="en-US" sz="2400" b="1" i="0" dirty="0">
                <a:solidFill>
                  <a:schemeClr val="bg1"/>
                </a:solidFill>
                <a:effectLst/>
                <a:latin typeface="Söhne"/>
              </a:rPr>
              <a:t>In-depth Analysis of</a:t>
            </a:r>
          </a:p>
          <a:p>
            <a:pPr marL="0" indent="0" algn="l">
              <a:lnSpc>
                <a:spcPts val="2905"/>
              </a:lnSpc>
              <a:buNone/>
            </a:pPr>
            <a:r>
              <a:rPr lang="en-US" sz="2400" b="1" i="0" dirty="0">
                <a:solidFill>
                  <a:schemeClr val="bg1"/>
                </a:solidFill>
                <a:effectLst/>
                <a:latin typeface="Söhne"/>
              </a:rPr>
              <a:t> Adversarial Examples</a:t>
            </a:r>
            <a:endParaRPr lang="en-US" sz="2324" dirty="0">
              <a:solidFill>
                <a:schemeClr val="bg1"/>
              </a:solidFill>
            </a:endParaRPr>
          </a:p>
        </p:txBody>
      </p:sp>
      <p:sp>
        <p:nvSpPr>
          <p:cNvPr id="7" name="Text 3"/>
          <p:cNvSpPr/>
          <p:nvPr/>
        </p:nvSpPr>
        <p:spPr>
          <a:xfrm>
            <a:off x="885230" y="5811729"/>
            <a:ext cx="4050506" cy="1124668"/>
          </a:xfrm>
          <a:prstGeom prst="rect">
            <a:avLst/>
          </a:prstGeom>
          <a:noFill/>
          <a:ln/>
        </p:spPr>
        <p:txBody>
          <a:bodyPr wrap="square" rtlCol="0" anchor="t"/>
          <a:lstStyle/>
          <a:p>
            <a:pPr marL="0" indent="0" algn="l">
              <a:lnSpc>
                <a:spcPts val="2974"/>
              </a:lnSpc>
              <a:buNone/>
            </a:pPr>
            <a:r>
              <a:rPr lang="en-US" sz="1900" b="0" i="0" dirty="0">
                <a:solidFill>
                  <a:schemeClr val="bg1"/>
                </a:solidFill>
                <a:effectLst/>
                <a:latin typeface="Times New Roman" panose="02020603050405020304" pitchFamily="18" charset="0"/>
                <a:cs typeface="Times New Roman" panose="02020603050405020304" pitchFamily="18" charset="0"/>
              </a:rPr>
              <a:t>The research dives into the development of adversarial cases, investigating techniques such as FGSM and </a:t>
            </a:r>
            <a:r>
              <a:rPr lang="en-US" sz="1900" b="0" i="0" dirty="0" err="1">
                <a:solidFill>
                  <a:schemeClr val="bg1"/>
                </a:solidFill>
                <a:effectLst/>
                <a:latin typeface="Times New Roman" panose="02020603050405020304" pitchFamily="18" charset="0"/>
                <a:cs typeface="Times New Roman" panose="02020603050405020304" pitchFamily="18" charset="0"/>
              </a:rPr>
              <a:t>DeepFool</a:t>
            </a:r>
            <a:r>
              <a:rPr lang="en-US" sz="1900" b="0" i="0" dirty="0">
                <a:solidFill>
                  <a:schemeClr val="bg1"/>
                </a:solidFill>
                <a:effectLst/>
                <a:latin typeface="Times New Roman" panose="02020603050405020304" pitchFamily="18" charset="0"/>
                <a:cs typeface="Times New Roman" panose="02020603050405020304" pitchFamily="18" charset="0"/>
              </a:rPr>
              <a:t> to uncover the fundamental flaws in deep learning models.</a:t>
            </a:r>
            <a:endParaRPr lang="en-US" sz="1900" dirty="0">
              <a:solidFill>
                <a:schemeClr val="bg1"/>
              </a:solidFill>
              <a:latin typeface="Times New Roman" panose="02020603050405020304" pitchFamily="18" charset="0"/>
              <a:cs typeface="Times New Roman" panose="02020603050405020304" pitchFamily="18" charset="0"/>
            </a:endParaRPr>
          </a:p>
        </p:txBody>
      </p:sp>
      <p:sp>
        <p:nvSpPr>
          <p:cNvPr id="9" name="Text 4"/>
          <p:cNvSpPr/>
          <p:nvPr/>
        </p:nvSpPr>
        <p:spPr>
          <a:xfrm>
            <a:off x="5289828" y="5023895"/>
            <a:ext cx="2840474" cy="366143"/>
          </a:xfrm>
          <a:prstGeom prst="rect">
            <a:avLst/>
          </a:prstGeom>
          <a:noFill/>
          <a:ln/>
        </p:spPr>
        <p:txBody>
          <a:bodyPr wrap="none" rtlCol="0" anchor="t"/>
          <a:lstStyle/>
          <a:p>
            <a:pPr marL="0" indent="0" algn="l">
              <a:lnSpc>
                <a:spcPts val="2905"/>
              </a:lnSpc>
              <a:buNone/>
            </a:pPr>
            <a:r>
              <a:rPr lang="en-IN" sz="2400" b="1" i="0" dirty="0">
                <a:solidFill>
                  <a:schemeClr val="bg1"/>
                </a:solidFill>
                <a:effectLst/>
                <a:latin typeface="Söhne"/>
              </a:rPr>
              <a:t>Future Research Directions</a:t>
            </a:r>
            <a:endParaRPr lang="en-US" sz="2324" dirty="0">
              <a:solidFill>
                <a:schemeClr val="bg1"/>
              </a:solidFill>
            </a:endParaRPr>
          </a:p>
        </p:txBody>
      </p:sp>
      <p:sp>
        <p:nvSpPr>
          <p:cNvPr id="10" name="Text 5"/>
          <p:cNvSpPr/>
          <p:nvPr/>
        </p:nvSpPr>
        <p:spPr>
          <a:xfrm>
            <a:off x="5289829" y="5624286"/>
            <a:ext cx="4050506" cy="1352770"/>
          </a:xfrm>
          <a:prstGeom prst="rect">
            <a:avLst/>
          </a:prstGeom>
          <a:noFill/>
          <a:ln/>
        </p:spPr>
        <p:txBody>
          <a:bodyPr wrap="square" rtlCol="0" anchor="t"/>
          <a:lstStyle/>
          <a:p>
            <a:pPr marL="0" indent="0" algn="l">
              <a:lnSpc>
                <a:spcPts val="2974"/>
              </a:lnSpc>
              <a:buNone/>
            </a:pPr>
            <a:r>
              <a:rPr lang="en-US" sz="2000" b="0" i="0" dirty="0">
                <a:solidFill>
                  <a:schemeClr val="bg1"/>
                </a:solidFill>
                <a:effectLst/>
                <a:latin typeface="Times New Roman" panose="02020603050405020304" pitchFamily="18" charset="0"/>
                <a:cs typeface="Times New Roman" panose="02020603050405020304" pitchFamily="18" charset="0"/>
              </a:rPr>
              <a:t>The paper discusses future research directions and open issues in deep learning security, encouraging further investigations and advancements in this critical domain.</a:t>
            </a:r>
            <a:endParaRPr lang="en-US" sz="1859" dirty="0">
              <a:solidFill>
                <a:schemeClr val="bg1"/>
              </a:solidFill>
              <a:latin typeface="Times New Roman" panose="02020603050405020304" pitchFamily="18" charset="0"/>
              <a:cs typeface="Times New Roman" panose="02020603050405020304" pitchFamily="18" charset="0"/>
            </a:endParaRPr>
          </a:p>
        </p:txBody>
      </p:sp>
      <p:sp>
        <p:nvSpPr>
          <p:cNvPr id="12" name="Text 6"/>
          <p:cNvSpPr/>
          <p:nvPr/>
        </p:nvSpPr>
        <p:spPr>
          <a:xfrm>
            <a:off x="10041786" y="5023894"/>
            <a:ext cx="2360771" cy="366143"/>
          </a:xfrm>
          <a:prstGeom prst="rect">
            <a:avLst/>
          </a:prstGeom>
          <a:noFill/>
          <a:ln/>
        </p:spPr>
        <p:txBody>
          <a:bodyPr wrap="none" rtlCol="0" anchor="t"/>
          <a:lstStyle/>
          <a:p>
            <a:pPr marL="0" indent="0" algn="l">
              <a:lnSpc>
                <a:spcPts val="2905"/>
              </a:lnSpc>
              <a:buNone/>
            </a:pPr>
            <a:r>
              <a:rPr lang="en-IN" sz="2400" b="1" i="0" dirty="0">
                <a:solidFill>
                  <a:schemeClr val="bg1"/>
                </a:solidFill>
                <a:effectLst/>
                <a:latin typeface="Söhne"/>
              </a:rPr>
              <a:t>Awareness and Knowledge</a:t>
            </a:r>
          </a:p>
          <a:p>
            <a:pPr marL="0" indent="0" algn="l">
              <a:lnSpc>
                <a:spcPts val="2905"/>
              </a:lnSpc>
              <a:buNone/>
            </a:pPr>
            <a:r>
              <a:rPr lang="en-IN" sz="2400" b="1" i="0" dirty="0">
                <a:solidFill>
                  <a:schemeClr val="bg1"/>
                </a:solidFill>
                <a:effectLst/>
                <a:latin typeface="Söhne"/>
              </a:rPr>
              <a:t> Dissemination</a:t>
            </a:r>
            <a:endParaRPr lang="en-US" sz="2324" dirty="0">
              <a:solidFill>
                <a:schemeClr val="bg1"/>
              </a:solidFill>
            </a:endParaRPr>
          </a:p>
        </p:txBody>
      </p:sp>
      <p:sp>
        <p:nvSpPr>
          <p:cNvPr id="13" name="Text 7"/>
          <p:cNvSpPr/>
          <p:nvPr/>
        </p:nvSpPr>
        <p:spPr>
          <a:xfrm>
            <a:off x="9943208" y="5994675"/>
            <a:ext cx="4050625" cy="1124668"/>
          </a:xfrm>
          <a:prstGeom prst="rect">
            <a:avLst/>
          </a:prstGeom>
          <a:noFill/>
          <a:ln/>
        </p:spPr>
        <p:txBody>
          <a:bodyPr wrap="square" rtlCol="0" anchor="t"/>
          <a:lstStyle/>
          <a:p>
            <a:pPr marL="0" indent="0" algn="l">
              <a:lnSpc>
                <a:spcPts val="2974"/>
              </a:lnSpc>
              <a:buNone/>
            </a:pPr>
            <a:r>
              <a:rPr lang="en-US" sz="1900" b="0" i="0" dirty="0">
                <a:solidFill>
                  <a:schemeClr val="bg1"/>
                </a:solidFill>
                <a:effectLst/>
                <a:latin typeface="Times New Roman" panose="02020603050405020304" pitchFamily="18" charset="0"/>
                <a:cs typeface="Times New Roman" panose="02020603050405020304" pitchFamily="18" charset="0"/>
              </a:rPr>
              <a:t>The paper raises awareness among academia and industries about the significance of prioritizing security in AI development</a:t>
            </a:r>
            <a:endParaRPr lang="en-US" sz="1900" dirty="0">
              <a:solidFill>
                <a:schemeClr val="bg1"/>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013CB487-03A0-2E4B-93AB-A2A49F4BF5C0}"/>
              </a:ext>
            </a:extLst>
          </p:cNvPr>
          <p:cNvPicPr>
            <a:picLocks noChangeAspect="1"/>
          </p:cNvPicPr>
          <p:nvPr/>
        </p:nvPicPr>
        <p:blipFill>
          <a:blip r:embed="rId4"/>
          <a:stretch>
            <a:fillRect/>
          </a:stretch>
        </p:blipFill>
        <p:spPr>
          <a:xfrm>
            <a:off x="5342294" y="2244845"/>
            <a:ext cx="3945811" cy="2478779"/>
          </a:xfrm>
          <a:prstGeom prst="rect">
            <a:avLst/>
          </a:prstGeom>
        </p:spPr>
      </p:pic>
      <p:pic>
        <p:nvPicPr>
          <p:cNvPr id="19" name="Picture 18">
            <a:extLst>
              <a:ext uri="{FF2B5EF4-FFF2-40B4-BE49-F238E27FC236}">
                <a16:creationId xmlns:a16="http://schemas.microsoft.com/office/drawing/2014/main" id="{786D6814-888F-CBD3-F256-6A020ABDD80B}"/>
              </a:ext>
            </a:extLst>
          </p:cNvPr>
          <p:cNvPicPr>
            <a:picLocks noChangeAspect="1"/>
          </p:cNvPicPr>
          <p:nvPr/>
        </p:nvPicPr>
        <p:blipFill>
          <a:blip r:embed="rId5"/>
          <a:stretch>
            <a:fillRect/>
          </a:stretch>
        </p:blipFill>
        <p:spPr>
          <a:xfrm>
            <a:off x="9986347" y="2228546"/>
            <a:ext cx="3945810" cy="2554586"/>
          </a:xfrm>
          <a:prstGeom prst="rect">
            <a:avLst/>
          </a:prstGeom>
        </p:spPr>
      </p:pic>
      <p:pic>
        <p:nvPicPr>
          <p:cNvPr id="21" name="Picture 20">
            <a:extLst>
              <a:ext uri="{FF2B5EF4-FFF2-40B4-BE49-F238E27FC236}">
                <a16:creationId xmlns:a16="http://schemas.microsoft.com/office/drawing/2014/main" id="{CA3880CA-CA67-0CF1-BA1E-D5353CF074DF}"/>
              </a:ext>
            </a:extLst>
          </p:cNvPr>
          <p:cNvPicPr>
            <a:picLocks noChangeAspect="1"/>
          </p:cNvPicPr>
          <p:nvPr/>
        </p:nvPicPr>
        <p:blipFill>
          <a:blip r:embed="rId6"/>
          <a:stretch>
            <a:fillRect/>
          </a:stretch>
        </p:blipFill>
        <p:spPr>
          <a:xfrm>
            <a:off x="725341" y="2327816"/>
            <a:ext cx="4155295" cy="2335950"/>
          </a:xfrm>
          <a:prstGeom prst="rect">
            <a:avLst/>
          </a:prstGeom>
        </p:spPr>
      </p:pic>
    </p:spTree>
    <p:extLst>
      <p:ext uri="{BB962C8B-B14F-4D97-AF65-F5344CB8AC3E}">
        <p14:creationId xmlns:p14="http://schemas.microsoft.com/office/powerpoint/2010/main" val="796230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2870521" y="834696"/>
            <a:ext cx="11331615" cy="6701742"/>
          </a:xfrm>
          <a:prstGeom prst="rect">
            <a:avLst/>
          </a:prstGeom>
          <a:solidFill>
            <a:srgbClr val="0C0C0C"/>
          </a:solidFill>
          <a:ln w="7620">
            <a:solidFill>
              <a:srgbClr val="565151"/>
            </a:solidFill>
            <a:prstDash val="solid"/>
          </a:ln>
        </p:spPr>
        <p:txBody>
          <a:bodyPr/>
          <a:lstStyle/>
          <a:p>
            <a:pPr algn="just"/>
            <a:endParaRPr lang="en-US" sz="2200" dirty="0">
              <a:solidFill>
                <a:schemeClr val="bg1"/>
              </a:solidFill>
              <a:latin typeface="Times New Roman" panose="02020603050405020304" pitchFamily="18" charset="0"/>
              <a:cs typeface="Times New Roman" panose="02020603050405020304" pitchFamily="18" charset="0"/>
            </a:endParaRPr>
          </a:p>
          <a:p>
            <a:pPr algn="just"/>
            <a:endParaRPr lang="en-US" sz="2200" dirty="0">
              <a:solidFill>
                <a:schemeClr val="bg1"/>
              </a:solidFill>
              <a:latin typeface="Times New Roman" panose="02020603050405020304" pitchFamily="18" charset="0"/>
              <a:cs typeface="Times New Roman" panose="02020603050405020304" pitchFamily="18" charset="0"/>
            </a:endParaRPr>
          </a:p>
          <a:p>
            <a:pPr algn="just"/>
            <a:endParaRPr lang="en-US" sz="2200" dirty="0">
              <a:solidFill>
                <a:schemeClr val="bg1"/>
              </a:solidFill>
              <a:latin typeface="Times New Roman" panose="02020603050405020304" pitchFamily="18" charset="0"/>
              <a:cs typeface="Times New Roman" panose="02020603050405020304" pitchFamily="18" charset="0"/>
            </a:endParaRPr>
          </a:p>
          <a:p>
            <a:pPr algn="just"/>
            <a:r>
              <a:rPr lang="en-US" sz="2200" dirty="0">
                <a:solidFill>
                  <a:schemeClr val="bg1"/>
                </a:solidFill>
                <a:latin typeface="Times New Roman" panose="02020603050405020304" pitchFamily="18" charset="0"/>
                <a:cs typeface="Times New Roman" panose="02020603050405020304" pitchFamily="18" charset="0"/>
              </a:rPr>
              <a:t>This study provides light on significant vulnerabilities and adversarial attacks that can damage AI systems by conducting an exhaustive investigation of deep learning frameworks and their security environment. A comprehensive classification system for security challenges and defense measures is proposed, which improves our knowledge of the complex interplay between threats and safeguards. Real-world case studies, including self-driving scenarios, show the concrete threats posed by security concerns. The paper's defensive measures recommendations, along with insights into adversarial situations, lead to the creation of more safe and trustworthy AI systems. This study advises academia and industry to emphasize deep learning framework security, assuring a safer and more reliable AI-driven future.</a:t>
            </a:r>
            <a:endParaRPr lang="en-IN" sz="2200" dirty="0">
              <a:solidFill>
                <a:schemeClr val="bg1"/>
              </a:solidFill>
              <a:latin typeface="Times New Roman" panose="02020603050405020304" pitchFamily="18" charset="0"/>
              <a:cs typeface="Times New Roman" panose="02020603050405020304" pitchFamily="18" charset="0"/>
            </a:endParaRPr>
          </a:p>
        </p:txBody>
      </p:sp>
      <p:sp>
        <p:nvSpPr>
          <p:cNvPr id="4" name="Text 1"/>
          <p:cNvSpPr/>
          <p:nvPr/>
        </p:nvSpPr>
        <p:spPr>
          <a:xfrm>
            <a:off x="649366" y="503277"/>
            <a:ext cx="4721662" cy="732287"/>
          </a:xfrm>
          <a:prstGeom prst="rect">
            <a:avLst/>
          </a:prstGeom>
          <a:noFill/>
          <a:ln/>
        </p:spPr>
        <p:txBody>
          <a:bodyPr wrap="none" rtlCol="0" anchor="t"/>
          <a:lstStyle/>
          <a:p>
            <a:pPr marL="0" indent="0">
              <a:lnSpc>
                <a:spcPts val="5809"/>
              </a:lnSpc>
              <a:buNone/>
            </a:pPr>
            <a:r>
              <a:rPr lang="en-US" sz="4647" b="1" kern="0" spc="-139" dirty="0">
                <a:solidFill>
                  <a:srgbClr val="FFFFFF"/>
                </a:solidFill>
                <a:latin typeface="Overpass" pitchFamily="34" charset="0"/>
                <a:ea typeface="Overpass" pitchFamily="34" charset="-122"/>
                <a:cs typeface="Overpass" pitchFamily="34" charset="-120"/>
              </a:rPr>
              <a:t>Results</a:t>
            </a:r>
            <a:endParaRPr lang="en-US" sz="4647" dirty="0"/>
          </a:p>
        </p:txBody>
      </p:sp>
      <p:sp>
        <p:nvSpPr>
          <p:cNvPr id="5" name="Text 2"/>
          <p:cNvSpPr/>
          <p:nvPr/>
        </p:nvSpPr>
        <p:spPr>
          <a:xfrm>
            <a:off x="885230" y="3235134"/>
            <a:ext cx="2832973" cy="439301"/>
          </a:xfrm>
          <a:prstGeom prst="rect">
            <a:avLst/>
          </a:prstGeom>
          <a:noFill/>
          <a:ln/>
        </p:spPr>
        <p:txBody>
          <a:bodyPr wrap="none" rtlCol="0" anchor="t"/>
          <a:lstStyle/>
          <a:p>
            <a:pPr marL="0" indent="0">
              <a:lnSpc>
                <a:spcPts val="3486"/>
              </a:lnSpc>
              <a:buNone/>
            </a:pPr>
            <a:endParaRPr lang="en-US" sz="2788" dirty="0"/>
          </a:p>
        </p:txBody>
      </p:sp>
      <p:sp>
        <p:nvSpPr>
          <p:cNvPr id="6" name="Text 3"/>
          <p:cNvSpPr/>
          <p:nvPr/>
        </p:nvSpPr>
        <p:spPr>
          <a:xfrm>
            <a:off x="1262896" y="3937992"/>
            <a:ext cx="3524488" cy="843619"/>
          </a:xfrm>
          <a:prstGeom prst="rect">
            <a:avLst/>
          </a:prstGeom>
          <a:noFill/>
          <a:ln/>
        </p:spPr>
        <p:txBody>
          <a:bodyPr wrap="square" rtlCol="0" anchor="t"/>
          <a:lstStyle/>
          <a:p>
            <a:pPr marL="342900" indent="-342900" algn="l">
              <a:lnSpc>
                <a:spcPts val="3346"/>
              </a:lnSpc>
              <a:buSzPct val="100000"/>
              <a:buChar char="•"/>
            </a:pPr>
            <a:endParaRPr lang="en-US" sz="1859" dirty="0"/>
          </a:p>
        </p:txBody>
      </p:sp>
      <p:sp>
        <p:nvSpPr>
          <p:cNvPr id="7" name="Text 4"/>
          <p:cNvSpPr/>
          <p:nvPr/>
        </p:nvSpPr>
        <p:spPr>
          <a:xfrm>
            <a:off x="1262896" y="4875334"/>
            <a:ext cx="3524488" cy="421810"/>
          </a:xfrm>
          <a:prstGeom prst="rect">
            <a:avLst/>
          </a:prstGeom>
          <a:noFill/>
          <a:ln/>
        </p:spPr>
        <p:txBody>
          <a:bodyPr wrap="none" rtlCol="0" anchor="t"/>
          <a:lstStyle/>
          <a:p>
            <a:pPr marL="342900" indent="-342900" algn="l">
              <a:lnSpc>
                <a:spcPts val="3346"/>
              </a:lnSpc>
              <a:buSzPct val="100000"/>
              <a:buChar char="•"/>
            </a:pPr>
            <a:endParaRPr lang="en-US" sz="1859" dirty="0"/>
          </a:p>
        </p:txBody>
      </p:sp>
      <p:sp>
        <p:nvSpPr>
          <p:cNvPr id="8" name="Text 5"/>
          <p:cNvSpPr/>
          <p:nvPr/>
        </p:nvSpPr>
        <p:spPr>
          <a:xfrm>
            <a:off x="5371028" y="3235134"/>
            <a:ext cx="3902154" cy="878602"/>
          </a:xfrm>
          <a:prstGeom prst="rect">
            <a:avLst/>
          </a:prstGeom>
          <a:noFill/>
          <a:ln/>
        </p:spPr>
        <p:txBody>
          <a:bodyPr wrap="square" rtlCol="0" anchor="t"/>
          <a:lstStyle/>
          <a:p>
            <a:pPr marL="0" indent="0">
              <a:lnSpc>
                <a:spcPts val="3486"/>
              </a:lnSpc>
              <a:buNone/>
            </a:pPr>
            <a:endParaRPr lang="en-US" sz="2788" dirty="0"/>
          </a:p>
        </p:txBody>
      </p:sp>
      <p:sp>
        <p:nvSpPr>
          <p:cNvPr id="9" name="Text 6"/>
          <p:cNvSpPr/>
          <p:nvPr/>
        </p:nvSpPr>
        <p:spPr>
          <a:xfrm>
            <a:off x="5748695" y="4377293"/>
            <a:ext cx="3524488" cy="843619"/>
          </a:xfrm>
          <a:prstGeom prst="rect">
            <a:avLst/>
          </a:prstGeom>
          <a:noFill/>
          <a:ln/>
        </p:spPr>
        <p:txBody>
          <a:bodyPr wrap="square" rtlCol="0" anchor="t"/>
          <a:lstStyle/>
          <a:p>
            <a:pPr marL="342900" indent="-342900" algn="l">
              <a:lnSpc>
                <a:spcPts val="3346"/>
              </a:lnSpc>
              <a:buSzPct val="100000"/>
              <a:buChar char="•"/>
            </a:pPr>
            <a:endParaRPr lang="en-US" sz="1859" dirty="0"/>
          </a:p>
        </p:txBody>
      </p:sp>
      <p:sp>
        <p:nvSpPr>
          <p:cNvPr id="10" name="Text 7"/>
          <p:cNvSpPr/>
          <p:nvPr/>
        </p:nvSpPr>
        <p:spPr>
          <a:xfrm>
            <a:off x="5748695" y="5314635"/>
            <a:ext cx="3524488" cy="843619"/>
          </a:xfrm>
          <a:prstGeom prst="rect">
            <a:avLst/>
          </a:prstGeom>
          <a:noFill/>
          <a:ln/>
        </p:spPr>
        <p:txBody>
          <a:bodyPr wrap="square" rtlCol="0" anchor="t"/>
          <a:lstStyle/>
          <a:p>
            <a:pPr marL="342900" indent="-342900" algn="l">
              <a:lnSpc>
                <a:spcPts val="3346"/>
              </a:lnSpc>
              <a:buSzPct val="100000"/>
              <a:buChar char="•"/>
            </a:pPr>
            <a:endParaRPr lang="en-US" sz="1859" dirty="0"/>
          </a:p>
        </p:txBody>
      </p:sp>
      <p:sp>
        <p:nvSpPr>
          <p:cNvPr id="11" name="Text 8"/>
          <p:cNvSpPr/>
          <p:nvPr/>
        </p:nvSpPr>
        <p:spPr>
          <a:xfrm>
            <a:off x="9856827" y="3235134"/>
            <a:ext cx="3019901" cy="439301"/>
          </a:xfrm>
          <a:prstGeom prst="rect">
            <a:avLst/>
          </a:prstGeom>
          <a:noFill/>
          <a:ln/>
        </p:spPr>
        <p:txBody>
          <a:bodyPr wrap="none" rtlCol="0" anchor="t"/>
          <a:lstStyle/>
          <a:p>
            <a:pPr marL="0" indent="0">
              <a:lnSpc>
                <a:spcPts val="3486"/>
              </a:lnSpc>
              <a:buNone/>
            </a:pPr>
            <a:endParaRPr lang="en-US" sz="2788" dirty="0"/>
          </a:p>
        </p:txBody>
      </p:sp>
      <p:sp>
        <p:nvSpPr>
          <p:cNvPr id="12" name="Text 9"/>
          <p:cNvSpPr/>
          <p:nvPr/>
        </p:nvSpPr>
        <p:spPr>
          <a:xfrm>
            <a:off x="10234493" y="3937992"/>
            <a:ext cx="3524488" cy="843619"/>
          </a:xfrm>
          <a:prstGeom prst="rect">
            <a:avLst/>
          </a:prstGeom>
          <a:noFill/>
          <a:ln/>
        </p:spPr>
        <p:txBody>
          <a:bodyPr wrap="square" rtlCol="0" anchor="t"/>
          <a:lstStyle/>
          <a:p>
            <a:pPr marL="342900" indent="-342900" algn="l">
              <a:lnSpc>
                <a:spcPts val="3346"/>
              </a:lnSpc>
              <a:buSzPct val="100000"/>
              <a:buChar char="•"/>
            </a:pPr>
            <a:endParaRPr lang="en-US" sz="1859" dirty="0"/>
          </a:p>
        </p:txBody>
      </p:sp>
      <p:sp>
        <p:nvSpPr>
          <p:cNvPr id="13" name="Text 10"/>
          <p:cNvSpPr/>
          <p:nvPr/>
        </p:nvSpPr>
        <p:spPr>
          <a:xfrm>
            <a:off x="10234493" y="4875334"/>
            <a:ext cx="3524488" cy="843619"/>
          </a:xfrm>
          <a:prstGeom prst="rect">
            <a:avLst/>
          </a:prstGeom>
          <a:noFill/>
          <a:ln/>
        </p:spPr>
        <p:txBody>
          <a:bodyPr wrap="square" rtlCol="0" anchor="t"/>
          <a:lstStyle/>
          <a:p>
            <a:pPr marL="342900" indent="-342900" algn="l">
              <a:lnSpc>
                <a:spcPts val="3346"/>
              </a:lnSpc>
              <a:buSzPct val="100000"/>
              <a:buChar char="•"/>
            </a:pPr>
            <a:endParaRPr lang="en-US" sz="1859"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C0C0C"/>
          </a:solidFill>
          <a:ln w="7620">
            <a:solidFill>
              <a:srgbClr val="565151"/>
            </a:solidFill>
            <a:prstDash val="solid"/>
          </a:ln>
        </p:spPr>
        <p:txBody>
          <a:bodyPr/>
          <a:lstStyle/>
          <a:p>
            <a:endParaRPr lang="en-IN"/>
          </a:p>
        </p:txBody>
      </p:sp>
      <p:sp>
        <p:nvSpPr>
          <p:cNvPr id="4" name="Text 1"/>
          <p:cNvSpPr/>
          <p:nvPr/>
        </p:nvSpPr>
        <p:spPr>
          <a:xfrm>
            <a:off x="885230" y="1761696"/>
            <a:ext cx="4721662" cy="732287"/>
          </a:xfrm>
          <a:prstGeom prst="rect">
            <a:avLst/>
          </a:prstGeom>
          <a:noFill/>
          <a:ln/>
        </p:spPr>
        <p:txBody>
          <a:bodyPr wrap="none" rtlCol="0" anchor="t"/>
          <a:lstStyle/>
          <a:p>
            <a:pPr marL="0" indent="0">
              <a:lnSpc>
                <a:spcPts val="5809"/>
              </a:lnSpc>
              <a:buNone/>
            </a:pPr>
            <a:r>
              <a:rPr lang="en-US" sz="4647" b="1" kern="0" spc="-139" dirty="0">
                <a:solidFill>
                  <a:srgbClr val="FFFFFF"/>
                </a:solidFill>
                <a:latin typeface="Overpass" pitchFamily="34" charset="0"/>
                <a:ea typeface="Overpass" pitchFamily="34" charset="-122"/>
                <a:cs typeface="Overpass" pitchFamily="34" charset="-120"/>
              </a:rPr>
              <a:t>References</a:t>
            </a:r>
            <a:endParaRPr lang="en-US" sz="4647" dirty="0"/>
          </a:p>
        </p:txBody>
      </p:sp>
      <p:sp>
        <p:nvSpPr>
          <p:cNvPr id="5" name="Text 2"/>
          <p:cNvSpPr/>
          <p:nvPr/>
        </p:nvSpPr>
        <p:spPr>
          <a:xfrm>
            <a:off x="1262896" y="2845471"/>
            <a:ext cx="6995874" cy="1265429"/>
          </a:xfrm>
          <a:prstGeom prst="rect">
            <a:avLst/>
          </a:prstGeom>
          <a:noFill/>
          <a:ln/>
        </p:spPr>
        <p:txBody>
          <a:bodyPr wrap="square" rtlCol="0" anchor="t"/>
          <a:lstStyle/>
          <a:p>
            <a:pPr marL="342900" indent="-342900" algn="l">
              <a:lnSpc>
                <a:spcPts val="3346"/>
              </a:lnSpc>
              <a:buSzPct val="100000"/>
              <a:buChar char="•"/>
            </a:pPr>
            <a:r>
              <a:rPr lang="en-US" sz="1859" dirty="0">
                <a:solidFill>
                  <a:srgbClr val="E5E0DF"/>
                </a:solidFill>
                <a:latin typeface="Overpass" pitchFamily="34" charset="0"/>
                <a:ea typeface="Overpass" pitchFamily="34" charset="-122"/>
                <a:cs typeface="Overpass" pitchFamily="34" charset="-120"/>
              </a:rPr>
              <a:t>Huang, L., Joseph, E. and Nelson, B. (2020) ‘Adversarial Machine Learning and Deep Learning: A Tutorial’, IEEE Signal Processing Magazine, 37(3), pp. 56–69. doi: 10.1109/MSP.2020.2972929.</a:t>
            </a:r>
            <a:endParaRPr lang="en-US" sz="1859" dirty="0"/>
          </a:p>
        </p:txBody>
      </p:sp>
      <p:sp>
        <p:nvSpPr>
          <p:cNvPr id="6" name="Text 3"/>
          <p:cNvSpPr/>
          <p:nvPr/>
        </p:nvSpPr>
        <p:spPr>
          <a:xfrm>
            <a:off x="1262896" y="4453825"/>
            <a:ext cx="6995874" cy="1265429"/>
          </a:xfrm>
          <a:prstGeom prst="rect">
            <a:avLst/>
          </a:prstGeom>
          <a:noFill/>
          <a:ln/>
        </p:spPr>
        <p:txBody>
          <a:bodyPr wrap="square" rtlCol="0" anchor="t"/>
          <a:lstStyle/>
          <a:p>
            <a:pPr marL="342900" indent="-342900" algn="l">
              <a:lnSpc>
                <a:spcPts val="3346"/>
              </a:lnSpc>
              <a:buSzPct val="100000"/>
              <a:buChar char="•"/>
            </a:pPr>
            <a:r>
              <a:rPr lang="en-US" sz="1859" dirty="0">
                <a:solidFill>
                  <a:srgbClr val="E5E0DF"/>
                </a:solidFill>
                <a:latin typeface="Overpass" pitchFamily="34" charset="0"/>
                <a:ea typeface="Overpass" pitchFamily="34" charset="-122"/>
                <a:cs typeface="Overpass" pitchFamily="34" charset="-120"/>
              </a:rPr>
              <a:t>Papernot, N., McDaniel, P. and Sinha, A. (2018) ‘Towards the Science of Security and Privacy in Machine Learning’, arXiv preprint arXiv:1811.08983.</a:t>
            </a:r>
            <a:endParaRPr lang="en-US" sz="1859" dirty="0"/>
          </a:p>
        </p:txBody>
      </p:sp>
      <p:sp>
        <p:nvSpPr>
          <p:cNvPr id="7" name="Text 4"/>
          <p:cNvSpPr/>
          <p:nvPr/>
        </p:nvSpPr>
        <p:spPr>
          <a:xfrm>
            <a:off x="1262896" y="5563773"/>
            <a:ext cx="6995874" cy="843619"/>
          </a:xfrm>
          <a:prstGeom prst="rect">
            <a:avLst/>
          </a:prstGeom>
          <a:noFill/>
          <a:ln/>
        </p:spPr>
        <p:txBody>
          <a:bodyPr wrap="square" rtlCol="0" anchor="t"/>
          <a:lstStyle/>
          <a:p>
            <a:pPr marL="342900" indent="-342900" algn="l">
              <a:lnSpc>
                <a:spcPts val="3346"/>
              </a:lnSpc>
              <a:buSzPct val="100000"/>
              <a:buChar char="•"/>
            </a:pPr>
            <a:r>
              <a:rPr lang="en-US" sz="1859" dirty="0">
                <a:solidFill>
                  <a:srgbClr val="E5E0DF"/>
                </a:solidFill>
                <a:latin typeface="Overpass" pitchFamily="34" charset="0"/>
                <a:ea typeface="Overpass" pitchFamily="34" charset="-122"/>
                <a:cs typeface="Overpass" pitchFamily="34" charset="-120"/>
              </a:rPr>
              <a:t>Carlini, N. et al. (2017) ‘Towards Evaluating the Robustness of Neural Networks’, arXiv preprint arXiv:1608.04644.</a:t>
            </a:r>
            <a:endParaRPr lang="en-US" sz="1859" dirty="0"/>
          </a:p>
        </p:txBody>
      </p:sp>
      <p:pic>
        <p:nvPicPr>
          <p:cNvPr id="8" name="Image 1" descr="preencoded.png"/>
          <p:cNvPicPr>
            <a:picLocks noChangeAspect="1"/>
          </p:cNvPicPr>
          <p:nvPr/>
        </p:nvPicPr>
        <p:blipFill>
          <a:blip r:embed="rId4"/>
          <a:stretch>
            <a:fillRect/>
          </a:stretch>
        </p:blipFill>
        <p:spPr>
          <a:xfrm>
            <a:off x="9144000" y="0"/>
            <a:ext cx="5486400" cy="816908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TotalTime>
  <Words>690</Words>
  <Application>Microsoft Office PowerPoint</Application>
  <PresentationFormat>Custom</PresentationFormat>
  <Paragraphs>57</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Overpass</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Akshay</cp:lastModifiedBy>
  <cp:revision>11</cp:revision>
  <dcterms:created xsi:type="dcterms:W3CDTF">2023-08-01T15:59:32Z</dcterms:created>
  <dcterms:modified xsi:type="dcterms:W3CDTF">2023-08-03T03:03:08Z</dcterms:modified>
</cp:coreProperties>
</file>